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81" r:id="rId12"/>
    <p:sldId id="276" r:id="rId13"/>
    <p:sldId id="277" r:id="rId14"/>
    <p:sldId id="265" r:id="rId15"/>
    <p:sldId id="278" r:id="rId16"/>
    <p:sldId id="266" r:id="rId17"/>
    <p:sldId id="279" r:id="rId18"/>
    <p:sldId id="267" r:id="rId19"/>
    <p:sldId id="269" r:id="rId20"/>
    <p:sldId id="270" r:id="rId21"/>
    <p:sldId id="271" r:id="rId22"/>
    <p:sldId id="284" r:id="rId23"/>
    <p:sldId id="272" r:id="rId24"/>
    <p:sldId id="273" r:id="rId25"/>
    <p:sldId id="282" r:id="rId26"/>
    <p:sldId id="274" r:id="rId27"/>
    <p:sldId id="275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Лекція 7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714620"/>
            <a:ext cx="7929618" cy="22098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Механіка скорочення м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волокна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7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Режими 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3600" b="1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 скорочення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572560" cy="564360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Режим скорочення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при якому він розвиває напругу, але не змінює своєї довжини, називається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ізометричним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 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uk-UA" dirty="0" smtClean="0"/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загальна сила м'язу,</a:t>
            </a:r>
          </a:p>
          <a:p>
            <a:pPr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сила елементарного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мікропереміщення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актинових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міофіламентів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кількость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працюючих поперечних містків</a:t>
            </a:r>
          </a:p>
          <a:p>
            <a:pPr algn="just">
              <a:lnSpc>
                <a:spcPct val="120000"/>
              </a:lnSpc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зовнішнє навантаження є меншим, ніж напруження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скорочується, -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вкорочується і ініціює рух. Це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концентричний, або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міометричний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режим скорочення.</a:t>
            </a:r>
          </a:p>
          <a:p>
            <a:pPr algn="just">
              <a:lnSpc>
                <a:spcPct val="120000"/>
              </a:lnSpc>
              <a:buNone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зовнішнє навантаження є більшим, ніж напруга, що може бути розвинена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під час скорочення, то такий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розтягується при скороченні. Це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ексцентричний, або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пліометричний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режим скорочення.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uk-UA" sz="13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786190"/>
            <a:ext cx="9144000" cy="307181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Ізометричне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кривих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способах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стимуляції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 а 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одиноке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ізометричне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компонент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скоротливого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елемента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поодинокому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ізометричному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скороченні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м'язового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волокна,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сумація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злиття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поодиноких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скорочень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зубчатий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злитий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тетанус.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- в ньютонах.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7143800" cy="3912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285728"/>
            <a:ext cx="8229600" cy="628652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Ізотонічний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режим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вкороченням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м'язу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сталих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напрузі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навантаженні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природніх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умовах цей режим роботи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язів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відповідає циклічним і балістичним рухам, тобто ходінню, бігу, їзді на велосипеді, киданню предметів тощо.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ізотонічного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1) величина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вкорочення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менший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вантаж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укорочення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максимуму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вантаж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3)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вантаж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вкорочення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закінчується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857365"/>
            <a:ext cx="8229600" cy="4071966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 природних умовах ні один із режимів м'язового скорочення не зустрічається в чистому вигляді. М'яз при скороченні одночасно і вкорочується, і розвиває певну напругу. Такий режим скорочення є 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проміжним, або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b="1" i="1" dirty="0" err="1" smtClean="0">
                <a:latin typeface="Times New Roman" pitchFamily="18" charset="0"/>
                <a:cs typeface="Times New Roman" pitchFamily="18" charset="0"/>
              </a:rPr>
              <a:t>ауксотонічним</a:t>
            </a: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м'язу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000108"/>
            <a:ext cx="8229600" cy="550068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зовнішню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роботу.</a:t>
            </a:r>
            <a:endParaRPr lang="uk-UA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Внутрішня робота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пов'язана з тертям у м'язовому волокні при його скороченні;  рухом катіонів і аніонів як при збудженні, так і в процесі відновлення; з перетворенням енергії при ендотермічних процесах.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Зовнішня робота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виконується при переміщенні певного вантажу, тіла або його частин у просторі. Під час цієї роботи зростає утворення тепла. 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75723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714356"/>
            <a:ext cx="8229600" cy="500066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Коефіцієнтом корисної дії (ККД,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 є відношення енергії, витраченої на роботу м'язів (А) до всієї енергії, створеної у м'язах під час роботи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Загальні енергетичні витрати складаються із витрат на механічну роботу і на утворення тепла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), тобто:</a:t>
            </a:r>
          </a:p>
          <a:p>
            <a:pPr algn="just">
              <a:buFont typeface="Wingdings" pitchFamily="2" charset="2"/>
              <a:buChar char="ü"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Q = A + H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звідки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6643702" y="3887796"/>
          <a:ext cx="357187" cy="827088"/>
        </p:xfrm>
        <a:graphic>
          <a:graphicData uri="http://schemas.openxmlformats.org/presentationml/2006/ole">
            <p:oleObj spid="_x0000_s35843" name="Формула" r:id="rId3" imgW="177723" imgH="41891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Фази теплотворення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00109"/>
            <a:ext cx="8015286" cy="12858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початкова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відновлювальна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642910" y="2000240"/>
          <a:ext cx="8104627" cy="3786214"/>
        </p:xfrm>
        <a:graphic>
          <a:graphicData uri="http://schemas.openxmlformats.org/presentationml/2006/ole">
            <p:oleObj spid="_x0000_s17409" r:id="rId3" imgW="5079365" imgH="2374603" progId="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14348" y="5903893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Графік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теплопродкції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язу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в ході одиночного скорочення.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Початкова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фаза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теплоутворення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Триває від моменту стимуляції до завершення процесу скорочення. </a:t>
            </a:r>
          </a:p>
          <a:p>
            <a:pPr algn="just">
              <a:lnSpc>
                <a:spcPct val="12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 час цієї фази виділяється теплота, що включає: 	1) теплоту активації, пов'язану з кальцієвими і насосними процесами, а саме, із вивільненням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кальцію з цистерн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саркоплазматичного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ретикулуму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 з активацією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тропоміозинової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системи; з активацією кальцієвого, калієвого і натрієвого насосів; </a:t>
            </a:r>
          </a:p>
          <a:p>
            <a:pPr algn="just"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2) теплоту скорочення, що виділяється при трансформації хімічної енергії у механічну безпосередньо у скорочувальному елементі.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Відновлювальна фаза теплоутворення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Забезпечує утворення теплоти (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теплоти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розслаблення), яка пов'язана із витратами енергії поза роботою скорочувальних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міофіламентів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 А саме, з біохімічними процесами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ресинтезу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АТФ і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креатинфосфату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гліколітичним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і аеробним шляхом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рефосфорилювання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, із відновленням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йонних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градієнтів концентрації за допомогою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йонних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насосів. Указані процеси супроводжуються утворенням і виділенням значної кількості тепла.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00108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язу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динамічну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статичну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50"/>
            <a:ext cx="8443914" cy="535785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500" b="1" i="1" dirty="0" smtClean="0">
                <a:latin typeface="Times New Roman" pitchFamily="18" charset="0"/>
                <a:cs typeface="Times New Roman" pitchFamily="18" charset="0"/>
              </a:rPr>
              <a:t>Динамічна робота</a:t>
            </a:r>
            <a:r>
              <a:rPr lang="uk-UA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скелетних м'язів забезпечує рухи тіла і його частин у просторі. Динамічна робота м'язу </a:t>
            </a: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(А)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 вимірюється добутком ваги піднятого ним вантажу </a:t>
            </a: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(Р) 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на висоту його підйому (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), тобто на висоту скорочення м'язу.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					А = Р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5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останньої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: 1) час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латентний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рефлексу; 2)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мінімальній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напрузі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; 3)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часу.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ритму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ЦНС,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функціональних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4786322"/>
            <a:ext cx="8229600" cy="1785926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1. Крива поодинокого скорочення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волокна: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 – крива м’язового скорочення;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ІІ – крива генерації потенціалу дії м’язового волокна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642910" y="928670"/>
          <a:ext cx="7786742" cy="3573854"/>
        </p:xfrm>
        <a:graphic>
          <a:graphicData uri="http://schemas.openxmlformats.org/presentationml/2006/ole">
            <p:oleObj spid="_x0000_s1025" r:id="rId3" imgW="3136508" imgH="1434415" progId="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857232"/>
            <a:ext cx="6500858" cy="3928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14298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Статичне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зусилля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м'язовий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тонус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тривале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напруження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зберігає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гравітаційному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полі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пози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язовий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тонус забезпечується роботою повільних м'язових волокон.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Контрактура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стійке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залишкове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м'язу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сповільненим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розслабленням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Контрактури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вроджені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500042"/>
            <a:ext cx="8229600" cy="607223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Гнучкістю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амплітудою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Виділяють активну і пасивну гнучкість.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Активна гнучкість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здатність виконувати рухи в суглобі з великою амплітудою за рахунок активності м'язових груп, що проходять через цей суглоб (приклад: амплітуда підйому ноги в позі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“ластівка”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Пасивна гнучкість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визначається найвищою амплітудою, котру можна досягти за рахунок прикладених зовнішніх сил.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пасивної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дефіцитом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lifehacker.ru/wp-content/uploads/2012/11/Screenshot-111312-307-PM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7481" y="1285860"/>
            <a:ext cx="5386519" cy="3214710"/>
          </a:xfrm>
          <a:prstGeom prst="flowChartProcess">
            <a:avLst/>
          </a:prstGeom>
          <a:noFill/>
        </p:spPr>
      </p:pic>
      <p:pic>
        <p:nvPicPr>
          <p:cNvPr id="49156" name="Picture 4" descr="http://www.t-chel.ru/img/telo/clip_image002_0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3143272" cy="512147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Види гнучкості: 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а – пасивна гнучкість; б – активна гнучкість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12" y="4500570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5143512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8579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Втома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1435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Втома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м'язів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тимчасове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попередньої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виконаної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нервового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м'язу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частіших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подразненнях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утома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настає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втоми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є: </a:t>
            </a: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поступове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амплітуди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скорочень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algn="just">
              <a:buNone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наростання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контрактури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Теорії втоми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78634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1. Теорія виснаження (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Шифф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, 1868). Утома настає в результаті виснаження запасів речовин, що вивільняють енергію для м'язового скорочення. Так, ізольований м'яз зменшує свою працездатність або навіть перестає скорочуватись, коли запас глікогену складатиме половину вихідної кількості.</a:t>
            </a:r>
          </a:p>
          <a:p>
            <a:pPr algn="just">
              <a:buFont typeface="Wingdings" pitchFamily="2" charset="2"/>
              <a:buChar char="ü"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2. Теорія засмічення (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Пфлюгер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, 1872). Втома настає при накопиченні у м'язі кінцевих продуктів обміну речовин – фосфорної й молочної кислот.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8229600" cy="6215106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3. Теорія удушення (</a:t>
            </a:r>
            <a:r>
              <a:rPr lang="uk-UA" sz="4900" dirty="0" err="1" smtClean="0">
                <a:latin typeface="Times New Roman" pitchFamily="18" charset="0"/>
                <a:cs typeface="Times New Roman" pitchFamily="18" charset="0"/>
              </a:rPr>
              <a:t>Ферворн</a:t>
            </a: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, 1903). Утома розвивається в умовах нестачі кисню – кисневого боргу. За цих умов під час м'язової роботи функції нервової системи понижуються. Це і є основною причиною втоми. Кисневий борг ліквідується при посиленому кровообігу й диханні  як під час роботи, так і після її завершення. Ліквідація кисневого боргу завершується лише після повного окислення залишкових продуктів обміну речовин і повного завершення відновлювальних процесів.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4. Теорія втоми, в якій головна роль відводиться ЦНС (</a:t>
            </a:r>
            <a:r>
              <a:rPr lang="uk-UA" sz="4900" dirty="0" err="1" smtClean="0">
                <a:latin typeface="Times New Roman" pitchFamily="18" charset="0"/>
                <a:cs typeface="Times New Roman" pitchFamily="18" charset="0"/>
              </a:rPr>
              <a:t>Сеченов</a:t>
            </a:r>
            <a:r>
              <a:rPr lang="uk-UA" sz="4900" dirty="0" smtClean="0">
                <a:latin typeface="Times New Roman" pitchFamily="18" charset="0"/>
                <a:cs typeface="Times New Roman" pitchFamily="18" charset="0"/>
              </a:rPr>
              <a:t>, 1903). Утома настає при дії умовних подразників. При цьому посилюється гальмування умовних і безумовних рефлексів. На розвиток утоми впливає надходження аферентних імпульсів у головний мозок і емоції. Довільна м'язова діяльність втомлює більше, ніж мимовільна. Суттєве значення у розвитку втоми має функціональний стан головного мозку. Останній змінюється при гіпоксії, гіпоглікемії, гіпертермії, накопиченні метаболітів у крові, зсувів функцій внутрішніх органів, особливо серцево-судинної  й дихальної систем.</a:t>
            </a: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Фази проходження втоми при м'язовій роботі: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1) фаза компенсованої втоми — у ній, не зважаючи на зростання утруднення, людина зберігає інтенсивність виконання рухів (наприклад, швидкість бігу на початковому рівні);</a:t>
            </a:r>
            <a:endParaRPr lang="ru-RU" sz="2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2) фаз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компенсовано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ї втоми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— у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намаган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зберегти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рухів.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Витривалість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uk-UA" sz="2700" b="1" i="1" dirty="0" smtClean="0">
                <a:latin typeface="Times New Roman" pitchFamily="18" charset="0"/>
                <a:cs typeface="Times New Roman" pitchFamily="18" charset="0"/>
              </a:rPr>
              <a:t>Витривалістю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називається здатність протистояти втомі.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Основним мірилом витривалості вважають час, протягом якого людина здатна підтримувати задану інтенсивність руху. Для виміру витривалості можна використовувати й інші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эргометричні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показники.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Поодиноке м'язове скорочення включає: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Латентний період (до 5-7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мсек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.) – час від моменту нанесення подразнення до початку реакції м'язового волокна. Час необхідний для сприйняття подразнення, проведення нервових імпульсів нервовими шляхами,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синаптичну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передачу, генерацію ПД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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язового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волокна.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Скорочення м'язового волокна (50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мсек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Розслаблення м'язового волокна (понад 50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мсек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2. Поодиноке скорочення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06" name="Picture 2" descr="https://encrypted-tbn2.gstatic.com/images?q=tbn:ANd9GcTFwnpPTP8rbyjZmXoM2uzbuRn38yD_nf_iTKzzG1wZ2-ZyeKk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8115" y="1142984"/>
            <a:ext cx="6864347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3. Подвійне скорочення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14356"/>
            <a:ext cx="7500990" cy="468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Тетанус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ttp://medbiol.ru/medbiol/phus_ner/images/ris30_24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3429000"/>
            <a:ext cx="7572428" cy="276015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28596" y="785794"/>
            <a:ext cx="82867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Розрізняють такі види тетанусу: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Зубчастий тетанус - розвивається, коли інтервал між послідовними подразненнями більший, ніж тривалість фази скорочення м'язу;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Гладкий тетанус – інтервал між подразниками менше тривалості фази скорочення, але більше тривалості ПД.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6273225"/>
            <a:ext cx="4139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Види тетанусу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Сила м'язу залежить від: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1) суми сил м'язових волокон – їх скорочувальної здатності;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 кількості м'язових волокон у м'язі і кількості функціональних одиниць, що одночасно збуджуються при розвитку напруження;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3) вихідної довжини м'язу;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4) характеру регуляторних впливів;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5) умов взаємодії м'язу з кістками скелету;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6) функціонального стану м'язу.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Сила м'язів зростає при тренуваннях, знижується при голодуванні, втомі. Сила м'язів збільшується з віком і зменшується у похилому віці.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785794"/>
            <a:ext cx="8229600" cy="564360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Сила м'язу при максимальному його напруженні й збудженні, а також при найвигіднішій його вихідній довжині є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абсолютною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Виражається у кг або ньютонах (Н).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Відносна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сила м'язу – це сила, що приходиться на 1см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поперечного  перетину м'язових волокон (кг/см</a:t>
            </a:r>
            <a:r>
              <a:rPr lang="uk-U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).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Розтягуваність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м'язу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здатність м'язу збільшувати довжину при дії вантажу або сили. 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ü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Скелетні м'язи відзначаються також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еластичністю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або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пружністю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здатністю повертатись після деформації у вихідний стан. Відновлення вихідного стану м'язу проходить у дві фази: 1) швидка фаза, триває 1-2 сек.; 2) повільна фаза – десятки секунд.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Структурна основа пружності м'язу: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поперечні містки;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-пластинки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саркомерів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ділянки прикріплення кінців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міофібрил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 сухожильних елементів м'язового волокна;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 зовнішні сухожильні, колагенові та інші сполучнотканинні елементи м'язу та його волокон;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5) місця прикріплення м'язу до кісток;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6) поздовжня система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саркоплазматичного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ретикулуму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сарколема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м'язового волокна. </a:t>
            </a:r>
          </a:p>
          <a:p>
            <a:pPr algn="just">
              <a:buNone/>
            </a:pP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Перші п'ять елементів створюють послідовну пружність м'язу. Решта елементів пружності м'язу сполучені паралельно і утворюють його паралельну пружність.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1225</Words>
  <PresentationFormat>Экран (4:3)</PresentationFormat>
  <Paragraphs>106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Формула</vt:lpstr>
      <vt:lpstr>Лекція 7</vt:lpstr>
      <vt:lpstr>Рис. 1. Крива поодинокого скорочення мязового волокна: І – крива м’язового скорочення; ІІ – крива генерації потенціалу дії м’язового волокна</vt:lpstr>
      <vt:lpstr>Поодиноке м'язове скорочення включає:</vt:lpstr>
      <vt:lpstr>Рис. 2. Поодиноке скорочення</vt:lpstr>
      <vt:lpstr>Рис. 3. Подвійне скорочення</vt:lpstr>
      <vt:lpstr>Тетанус</vt:lpstr>
      <vt:lpstr>Сила м'язу залежить від: </vt:lpstr>
      <vt:lpstr>Слайд 8</vt:lpstr>
      <vt:lpstr>Структурна основа пружності м'язу: </vt:lpstr>
      <vt:lpstr>Режими мязового скорочення</vt:lpstr>
      <vt:lpstr>Рис. 5.  Ізометричне скорочення і форма кривих при різних способах стимуляції:  а - одиноке ізометричне скорочення (1) і активний компонент (2) скоротливого елемента при поодинокому ізометричному скороченні м'язового волокна, б- сумація і злиття поодиноких скорочень (1) в зубчатий (2) і злитий (3) тетанус.  Сила скорочення Р - в ньютонах.</vt:lpstr>
      <vt:lpstr>Слайд 12</vt:lpstr>
      <vt:lpstr>Слайд 13</vt:lpstr>
      <vt:lpstr>Робота м'язу</vt:lpstr>
      <vt:lpstr>Слайд 15</vt:lpstr>
      <vt:lpstr>Фази теплотворення</vt:lpstr>
      <vt:lpstr>Початкова фаза теплоутворення</vt:lpstr>
      <vt:lpstr>Відновлювальна фаза теплоутворення</vt:lpstr>
      <vt:lpstr>Зовнішня робота мязу поділяється на динамічну та статичну.</vt:lpstr>
      <vt:lpstr>Слайд 20</vt:lpstr>
      <vt:lpstr>Слайд 21</vt:lpstr>
      <vt:lpstr>Рис. 7. Види гнучкості:  а – пасивна гнучкість; б – активна гнучкість</vt:lpstr>
      <vt:lpstr>Втома</vt:lpstr>
      <vt:lpstr>Теорії втоми</vt:lpstr>
      <vt:lpstr>Слайд 25</vt:lpstr>
      <vt:lpstr>Фази проходження втоми при м'язовій роботі:</vt:lpstr>
      <vt:lpstr>Витривалість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</dc:title>
  <dc:creator>User</dc:creator>
  <cp:lastModifiedBy>User</cp:lastModifiedBy>
  <cp:revision>7</cp:revision>
  <dcterms:created xsi:type="dcterms:W3CDTF">2013-10-03T14:10:05Z</dcterms:created>
  <dcterms:modified xsi:type="dcterms:W3CDTF">2013-10-10T09:18:36Z</dcterms:modified>
</cp:coreProperties>
</file>