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5" r:id="rId6"/>
    <p:sldId id="258" r:id="rId7"/>
    <p:sldId id="259" r:id="rId8"/>
    <p:sldId id="266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Лекція 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8072494" cy="2281238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Електричні явища у м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язових</a:t>
            </a:r>
            <a:r>
              <a:rPr lang="uk-U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волокнах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Шуми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йонних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каналів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Хаотичне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закриття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каналів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електричний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шум.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мембранного ПС для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потенціалзалежних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каналів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фактором,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різко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відкритого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стану.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створюється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йонної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провідності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53578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Рис. 6.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ПД по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м'язовому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волокну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AutoShape 2" descr="data:image/jpeg;base64,/9j/4AAQSkZJRgABAQAAAQABAAD/2wCEAAkGBxISEhUUExMUFhUVGRsYGBYXFxsfGhsZHyAYHBgcHx4cHCkhGholIR0bITIhJSkrLi4uGB8zODMsNygtLisBCgoKBQUFDgUFDisZExkrKysrKysrKysrKysrKysrKysrKysrKysrKysrKysrKysrKysrKysrKysrKysrKysrK//AABEIAQEAxAMBIgACEQEDEQH/xAAbAAABBQEBAAAAAAAAAAAAAAAAAgMEBQYBB//EAEYQAAEDAwIEAwYDBgMFBwUAAAECAxEABBIhMQUTIkEUUWEGIzJxgZEVQqEHM1JiscEkcrIXQ4KS0RY0Y5Oz0/AlRFNzov/EABQBAQAAAAAAAAAAAAAAAAAAAAD/xAAUEQEAAAAAAAAAAAAAAAAAAAAA/9oADAMBAAIRAxEAPwD2qiqf2i4otoIaZxNw+SlvKcUgCVuKjXBA7aSSlMjKslxZDiUFAvLvmd3g6QZ9ED3YHoE7feg9CeKsTiAVdgokCfUgGPtVMh2+8DkW2/F8s9OXTnHnjEz229a8xt+JXvWlVzcqcbMEJeWMgdUqGShAI7E6EESYpY4jewTzL2fLniT6/vY+5oPUOKu3gZbLKGi6VN8wFegTknOCUa9OXYEdgTpTlw5deIaCUN8gpXzVZahXRjAx/wA0efeNJ8rVxG9gHmXpncB8SPnLseuk108QvZA5t5BiTz9BO8+9nTvAPpNB6naOXRfeDiGwyAnlEK1J6spGM+Uzt2mmeGu3padLzbQdDjnKAXoUZK5ckI/hjtJ7gbV5iniF6THNvQNeov6fo7Ovy79qEcQvSCebeiNgXxJ+UOkfcig9Kedv/AhSW2/GctMpy0zgT+XGZnTb1qRxRy8BY5KGiC4OfKz0oxXMSjUZY6jXbSCSPLfxG9ieZezMY88T8/3sR23n0oXxG9AEO3pkbB8aehl0a/KaD1bO58TGDfh+X8WXVnPlj5dpj66Uiycuy7cBxDYbBHIIWdekTPRIE7zt2ka15ab+9yjnXkfxc/p/9TL9K4niF7r729EAweeNY7CHdz6x6xQen2bl74VRcQ2LjrxTn0nU4ycYBiO3zjWE3jt94RJbbbNzCMk56DUZwSmCd9Nt4JgT5kOIXsE829BH5eeJPy97H3IoPEb2AeZemZ054kfP3sa+hO3ag9S4i5dhy35SGigqPPlZ6U4LiOiSMsdRr6ASR15y68WgJQ2bYtrzUVdQcybw0xnbPTY9yIAPliuIXunvb0yBPvxp6GXdx6TXRf3uUc28iYy5/T8/3uUfSaD1Oycui++HENhkY8khep0Mz0zvEzt2mmrB29LDhdbaDwU5ywF6FOSsJIRp04xvPeNY8wTxG9M+9vRGwL419BDv9YoHEb2J5l7M/DzxJ9f3sR9aD0y6dvvBgobbN1imU56A6ZQcYJ9Nt9dNZF65dhxjloaKCTzpWdBCtujUTGu58gNa8rVxC9AB5t6SdwHxI+cux9ia6riF7IHNvCDGvP0E+fvZ09AfSaD1Nbl14oAIb8NgZVl1ZymNMd/i0mI1mdKLNy6Nw8HENhgBPKUFSo/FlIxHpMnTtNeWC/vco5t5GvVz9P8A1Z1+X2oavr5X/wBxeNkQQS8D+magfqIoPZqUKyXsP7QuPhbFxHiGgFZgQHWzIC4GiVSCFJG2hGhrWigKKKKDH8XuQL50yfdW7SUgjYuLdUsg9pDbYP8AlFZ64cyVVn7Zgt3iVflfZCQYPxtKWSCYjVLojX8hqoFBBWmLpJk9bSwR26FN4n59avvU/Sqy1KnbpZHwst4nQ/EshRE7aBCTH84q18OryoE6UaUrw6vKjw6vKgTpRpSvDq8qPDq8qBOlGlK8Oryo8OryoE6UaUrw6vKjw6vKgTpRpSvDq8qPDq8qBOlGlK8Oryo8OryoE6UaUrw6vKjw6vKgTpRpSvDq8qPDq8qBOlGlK8Oryo8OryoH+AuYX9sR+fmNHXsUFzbY6tj7/OvSxXnPs3alV81/4SVun6gtp+U5K+xr0YUBRRRQVXtDwVF21y1EpUk5NuJ+JCxMKHY7kEHQgkHesLe+zHFQjFCLRatesOrSI7EpU3IJ8siB5mvTaKDBcL9nn2GeULQKJkrWbsBa1H4lSlsQfKIgQBtSU8OXyCoW3uiOZzPxFz4QN84yCY1gGK3b7KVpKVpSpKhBSoAgjyIOhqtT7OWotfCclHIiMMR5Rlt8f829BmLrhTiUJztSlIIAV+IuAkrICQVAZKJJAEk7gClvcMd5qMrWFkSlI4gsAhGMnAJxUBImRrOs1pr72etXmkNOMNltspKE4JhOJBECNAYEgbjQ049wW3U82+plsutApQvESAcfTtAjy1jegyrXDXeauLWVgDJPj1kAKmOgpxTMGIHbSm7XhjhQvC2KkyUKP4i4qCgkKAJBKSDIMEbela624JbtuuPIaQHHQAtQSJIE+nedfPSaasvZy0abcaQw2G3VKUtOCYJUSTpGwnQdtIoMorh6gxmbf3MBzmfiTnwkCDnGWMQYmO9LuuEuDlpXalMnBH/1FxJUqCqJABWqATJk6GtM57M2irUWhZRyAkJCMRpHfb4v5t9TTt9wC1e5PMYbPIVk2MEwmARAEfDr8O0gHtQZc8Md5v8A3X3kZY+PXEfDOGOMfTekscKdK3Am1JUOlY/EXDjkJGhEJMGQRBHaK1v4Nb8/xPKRzscc8RlHziZ7T5aUi24DbNrecSy2FP8A7w4J6tIIOmx3I7kkmgyjPDHC0optiWzJKvxFwnpOsKIySAQZgjY1x7hqwyCq2hsQoL/EXAeqAJXGRBkQCY1rVW/s/aoYVbpZbDSpyRimCSZk6akdj2geVcufZy1ct02ymWyyiMUYiARsRpofM95PnQZm54U7k2F2pCj0IA4g4nIpClxAAClQFEkySBrtXfw90PD/AAo5qkqWEePXBSnFKiG8cIBUkbbqHnWoveA2zqmVOMtqLBluUJhOhTER8OsxtIB3ApTvBbdVwm5U0gvISUJWUiQCUmdviGIg7gEgbmgydvwp3JxCbUlQACweIuKKQrURkDiT2Ig1xrhbimzjbEoClSocRckFJKVDOMgAQQRMSK1lrwO2bdddQy2lb37xQSOree3eZPmd6btPZ20bZWyhhsNuFRWnBMKJJVrprBOnlAjagyr/AA5fKStVtDaRIWOIuDRUQSoCVbiJJp1/hToWjK1IUSAkfiDgCikTGITCjAkyDPea0j/s3aLtxaqZbLKYxRiNCPzDTRW+u+p86dueBWzimlqYaJY/d9CenQgAaaATIHY60GWHDHQ7HhfeKBVieIOEY7EhBTiACRsNJEV2x4W8FLQ3boCwE5c2+dcCQZxMFCiJ12iY3rUq4Lbm4FyWkc4Jx5mIyjTWYmYAE+WlFpwW3aecfQ0hLrsZrCQCdydQNyTJ8zvQNcB4Km3CyTm66QXHIiYEJSB+VCRsJ7k6kmrcUmlCgKKKKBNFFFAUUUUBRRRQFFFFAUUUUBRRUPifFGbdOTziUA6CdyfIDcn0FBMoqpsPaS0eVih5OW+KpSSPQKAJ+lWqlAAk6Aak0HaKpLv2rs21FCngVJ3xClAfMpBANWlndtuoC21pWhWykmQaB+iiigKKKKAooooClCk0oUBRRRQJoqLxLiDdu2p11QShO51O+gAA1UokgBI1JIArPXntc62gr8E56Nl1sOEdjHwjTWMp+ulBp33QhJUcoAk4pUo/RKQSfkBVSj2kaNn4zB7l4Z48pee0/Djt/N8PrWbY/aWlaQpNqsg/+IN9iCMZBB0IO1K/2gpjHwasYiM0xHlGO1BpuJ+0DTDLbykPFLikJASy4VDNSUjJOMp+LYwT2k6U4/xptFw1blLuTqVKBDTmICcd1YwPiHy7xInKq/aECINmojTQuJ7bflrp/aGJB8GqRseYmRO/5f8A5FBqLTjTbj7zAS6FMhJUS0sJMzsSmDt9e0601w72iaeaddSh4JaW4hQUy4FEoUUkhOMnbYCR3g1nB+0MST4NUnc8xMmNvy1xP7QkiYs1CZJ94nUnf8veg0DvtO0myF7g9yygLx5S84IB1GOg/m+E9jT/ABLjzbJYCkvHxCwhOLLhiUqV1DGU/D8J19IBIy5/aAnHHwasYjHNMR5RjEUpX7QwYmzUYMiXE6Hz+Heg1X4w34nw2LueGeXKXhExGWOP1mO2+lVHD3GHL65cUHluMBKBkw4AhMZHl9PUokzpqqBEiDVZ/tDEz4NUxE8xMx5fDtQP2hgEkWapO55idfKenWgsOIqtL+3S+4pTHLXLbroLeC0qgfHAUCR+pG9WPE+JMLto8Xbth5JQHeajHycwJMKIn6SJrKcQ/aGsNEM2xbVKRnIWEAqGasBGRAkxOppviHtxeC1ZUlAS7rzVlvLYKwhvMFOZCQRkccvqA1Fg9a2It7ZlDhQ9JQpCFrSdCcitKSNY89BroNaasOSzxF1psOpLzYcUgNL5WYIlYXGIJBgxpIiZ0qna/aJISV2aswBPvE6GOqOml/7QhM+DVMRPMTMeU47UGn4fxxt5b6EpeBt1YqyZcE9KVdMp6j1fCNTuAQQSwn2maNq5dYP4N5ynkuBZxJBgFOo032HciDWfT+0MCYs1CdT7xOp9enWuf7QUxHg1Qe2aY130xoNNxDj7TLCHlIeKXFISAGXCoFagkSnGU79wJ7SSJXc8abQ80yUulTwJSQy4UiI+I4wnfWfh7xWWV+0JJEGzURpoXE9tvy10/tDEg+DVI2PMTI8/y0Gpb4y2blVti7mlAXkW14QSR8eOPbeYOw1kV3hnGG31uoQl0FlWKitpaQTAOhUkTvtv32INZX/aGJnwap2nmJmPL4aSf2ihOosnDJE4uIk7CdQAdPXtQb2lCq3gXGWbxoOsqJSSQQRCkqG6VJOqVDyqyFAUUUUGW445neNpVOFs1z4/Kp1wqba77oCHTBESpJ3FZ7iVyVqNTPaN3C+eE/vGGFAeiVXCT+sfcVUDXWgqvDRcLT1AOo5gIjRSSEriZ3BQdo0PnUr8P0jmL3memfl8MRTS3AbpAG6WnCfqpoD/AEn7VPk0EVfD5j3ixA7Y6+p6d674HqnNf+Xpj/TP61Jk0SaCKmw361mQf4dPUdO9A4foRzF69+mR8umpUmiTQRTw/QDmL0nXpk/PpoNht1r0j+HX59NSpNEmgjCw6pzXvOPTHy+GY+tRQlKXOUpbmS0yknH6xCdCPWrOTUDiJzUGg2FEjLJQOKPIkjWZ2AI2oGeKWSAytLinFBfSOoBRJ0ATiBPy++lK4vYtqZAUXcWylfStWXSQrU5Sdu+o7Qa4lgsnNSUKA3UMskjuQFKVI+RGnnVncKCElZmB5CSfIAdyaCKbNKoUlxYTAiCCCPOSCT96ZsEpdJWlSygEgTEE94GMwPnTP4aognBpIOvL649ZIVjJ1/KR86ncPfyTogoxOJQRER/byoOJ4fE+8WZ88dPl00Dh+kcxfz6Z+Xw7VKk0SaCKrh8ge8WI7jHX59NdNhqDmvSNOmDHn0zrUmTRJoIqbCDOazvocY/00pmyx3UpX+aP7AVIk0SaCf7HL5N9iNE3KCFDzcb1QqI3xyBM7JSK9HFeZcEQVXtrp8K3F/IBpxP9VivTRQFFFFBlPbnhDjiW32UlS2MgpA3W0qMwkTBWClKgDvBA1NYS445bpQVl1AA031naMdwqdIia9kqO/YNLMrabUfNSEk/qKDzDgHDZQt5x1lt16ISpxJKEJnBJGcZakn1VHarLwIiPFW8zvKYjyjmfrNbV/hTIScLa3UrsFISkE+pCFEfY1QosrjwCFmxtPGFCcm4TAVpP+6Infp2H8RoKlyxECLq3BjUkpMnz/eafKlGyTlPibfH+HJM/fP8AtWg4rw9aQzybKzUorSHQYASn80Hk6j+aAfTyVe8OULhlLdnaqYOXNWQkKG0QOUfWNde8b0GcRZJkzc25GsCUiPLXPWuJsRiQbq3y7GUwPPTma/etJa8OUbh5K7O0DASnlKABUVdUgjlD0nXTSMp0b4NYOKbdL9lZpcDjgbSIxUgKOEq5MgYxrBJ3IG1BnzYjEAXVvl3MpgjtpzNPvQuyTIi5twNJEpMnvrnpVq3Z3P4eFmxtPG8sEtwmMo//AFkZT+WY/mqZxbh60oaLNlZqWVoDoMQlMjODyeoRPVAPodqDP+CTlPibfH+HJM/82f8Aakt2AEzdW5kaQUiD5n3mvyrSOcPV4tCRZ2nhi2orXCcguUY9PK8stJg7yIAPLDh6y8+HbO0S0kjkkQSoYiZ90I13PbYTuQyXFbNAYcC7tsFQxCmgFKlXSAEArKySQIAnXtvSOMts+EaWbl1KVEKSsNZLWGzksFAalOISZ6REa9wdRY8KLturxdgxnzFwhopBwS4rlqyIRiQkIIIMnQ9J6Q7c8BtlMNtnh4UgTCApsFO41XzAVZBStlGZM70Gf8IhWKkXTGJAOpQSe8zmIkelLFijOfEW+P8ADkmf+bP+1aG74aUusJZsrXkmeaVBIUgYmAAGlDTTY6nTQa138OV4vHwdr4blzzITnnI/Lyt99MojWZ0oM23YjWbq3OmmqRB8/wB5r8qPAjGPFW+U7ymI8o5n6zWj4bw9RcfD1naJQlXuSmCVJxTv7oQJy13G0GJLfCrBxTCy9ZWiXgpzBIjEpClBEnk9PTGsGdyEzACgXYiBF1bg9zKTPlpzNP1oVYiRFzbxpIlOvnrnpP6VcCyf8ChfgbTxZQkqbhOIVAy/3R6p/LsP4jGsniPD1hdvyrKzUlSvfzHSnFWx5OoyjWAe0ayAz4sk5E+Jt8dYEpn01z/tXEWyEAly5tyPRSRH/wDZmtIvhyvFhIs7Xw2BJchOeUpjp5W++mURrI2pzg9o4H3uZa2zaEqhpbcFREJ7cpPrOuh01GtBX+yHC1cxdyoFKSnBlJBBx0K3CDtkQAAeyZ/NWuFJpQoCiiigTRRRQFFFFAUUUUBRRRQFFFFAVQcRs7lq4NxbAOBaQl1hSsZxnFaFHQK1gg6Gr+igyfEjxC8SG0NKtGz+8UtxBWoaSlIbKokTrIrRXdklbKmtklGA9NIG3lp9qlUUGU4dc8St2w29bqulCAHW3G0zoPiCykiNddasOC2T5dXcXOKVqSEIaQSUto3Mn8yydz6aVd0UBRRRQFFFFAUUUUBShSaUKAooooE0UUwu8aBguIBG4KhP9aB+uUx49r/8rf8Azp/61W3NtbruWrg3EKaSpISHYScsewVH5do177UFzXapre3YRcOXAuJU4lKSkvSkQVHYqj820adt6Rwyzt2C+RcFXPVkcnySnpSnQlcg6fFvt5Cgu5oms4zwm2TaOWviSUuZyvndQzKjp17a7Tr33p3iHD7d1hDBuSAhSFBQeORwUFanOTt3OnbYUF/RVHxO0t3lsKNxjyFZAJeIy6VJ1hW/Vvv27mluW7BuU3HiOpKCjHndOpSZjKO20a70DfFbq4cf8NbkNwgLdfUkqxBMJSgbFZgnU6RtUDiVvxC2RzGX1XcTk24hAMaklJQBqOyYPl61Y2lrbt3Dz4uJLwSCkvdIjLYFUd9NNO1MWzdtaMPf4spTK3VOFwLUgSpZgLzGgJ/KZ+dBfW7wWlKxsoAj6605WXTxq38NzRfXGIcwKuQjm5GAG+V4bLuDo3OszFcvePWyWGXjxB5LbgOKkNNqUuJKlLT4ZRRiNzikJ7waCx9pb59tCRbIC3lqASk7AfmUrySNP6d6ifhN9jkL882JwU0jlT5QOqPXKlX/ABi3afbC75xOeJCAhstQTinJwMHlhStAVLTJ2p+ytrdp550XEl6JSXpAgAaAqidND22FBJ4FxIvtZLQW3EqKHEdgtOhg909wasJqk4bZ27KHUi4Kg6pSiS+ZGRJ0Ocg67iCajo4Tbiy8H4npxKc+d1bR/Ht/LMUGjmiqTiVnbvNNtm4IDakKBD5k4kHU5ydtztXeIWtu66w6biCwSQA9AV0qTrCt9dT32OlBd0VTIt7cXKrnxHUUBGHO6dCrWMo77RE670cNtmGnXnEv5F5QJSp2QNEjQFRHby022oLmlCk0oUBRRRQZ/wBpLpZU3bNqUgvBanHE6KbZTAViey1FSUg6RKiNU1keNWFsUloMNYdwUgydySdyonXI6zrVxxi4Cb64MDIW9ugHviVXKj+v9KonF5GgzVlwlAWtopBwhSVESS2qcZMaqBCk99gTqafVwtIVHIJGnUOXH6qy0+VTnQPFNmBPKdBPoFMkf1P3qfNBQI4aCY8ORvqeXH6LnX5V1HDEkE+HII2B5cn5QqPuRV9NE0FB+GiJ8OqZjH3U/P44j6zQrhoAB8OozuBytPnK4+01fzRNBQq4YkKjkEjTq93A+6p0+VA4YnKOQY16vdx/qnX5VfTRNBQI4akg/wCHII7HlyfQQsj7xSXeDhbaxyACQRispE/VGUf1/rVlxBtQUHULSnEHIKMJUO0ntGuvrTPjFPdCVNpkdRCwpUd8QP69qBi2tF+DAU0nnEBZTzFzzNDJXqsKBAjUxAExrSeJ8OJYaShhslJCSkOLEIUQHBkkBSgRqqfKSFEVctNhICRoAIHyFKoKXjfD1OKaCWW1JMJc61ABKQpSQQBCkhQEZA6nYSSAcMTlHIMfxe7j/VP6VZXjBUAUkJUg5JJ28iD6ESKiK4ipYwQppKjplzAY/wAoiVH00oIyOHJM/wCHIjt7rX0EL3+cUfhoxnw6pmMfdz8/jiPrNXNo1ghKZkganzPc/U09NBQK4aAB/h1Gew5WnoZXH2mlK4WkKA5BI06hy4H3VOnyq9miaChTw1JMeHIGup5cfoqdflQjg6FghbGIEfEEGflio7VfTRNBc/s94m4larN1alwnmMKWqVcsEJW2SdVYEpIUeywO1bsV5lwVZF9aEGJW4lXqktOK/qlNemigKKKKDB+3jKm7hl7XB5HIV5BaSpbXb8wU6JJiQkbmqaYFelcRsG321NOpC0LEFJ+4II1BBAII1BArIXv7P1LSUIvnkpPcoQVjU6ZadtJifWaDKcIaU++66PgbHJSexVMu9tYhAkHcKHarS4ZwiQsz/Chav9IMVprH2XeZbS23cNJQgQB4cfr7zUncnuTUe+Q6080yq5GTxISRaEpEAnUhfp/1ga0GeUmCBi51AEQ04d/OE9J9DtSuX14YuT58tePn8WOP61fttuquFW4uRmlIUT4Q4wctMs4npPp5Sa5YIdeW8hNyJYViqbMgHRKtOvX4tt/SNaCgQmculzpEmWnB9pT1H0E1wDpKsXIBiOU5P0TjJHqBV3YuOOsreTcwhtS0qBszlKFKSYGeoJH07xrQ864m1F0bn3ZSFACzOWusRnp89vWgpFiADi71TENOE6eYCZT9YpSm4UE4uSY1DayNfMhMD6nSr3iXMYDRVcgh5aUJxsydT3IzkfLfyFKeQ6m4Rbm5GbiVLBFocYBQIJz0PUPQRrGkhlnuHpcdTklz3cwC24ET3JVjioaaax86U9ah5KgEOkpEiW1IVPbEuBIy+tadlt1Vwu2FyM20pUSbQ4kKKwAFZxIwPpqInWIZLz7d2lu8Q0pjJsuOW3LSFYJUFZFcBIzGpE6ExEEhQNPu+F5qmVlwIkt9MkxuOrQekz6U7duuIS2oMOKK1AFIKJTPn1x9iR5xUpFgs2Kj423nmpH/AHyYRKZbN1vmpIUZxnqjtNI4tYv+Eto4haBwg5L8QGwogQlQWJ5oQqMkwArv5UEPirDinGWg0pTa1EuEYxABgHrB3gnQgjTXan37JK5ZKV+X7tYSNOy8cR9DVhxrhr3imAi/t0aNmOaEGcjkeVJ54cT0pBIAIkVaNNuquV2wuRzEJSsk2hxhRUICs4npPprpOsBmrNmEYgO9Cd1NOAkDQbpGSvQamnI6csXImI5TmX/LjMesRWgsEuvF0JuR7lRSqbMiYAVI6pO+2/ptTVo445bquBcwhGQINmcuklJgZ67f9YgwFIsQAcXYM7NOE6eYCZH1rqkwQnFyTH+6cjXzOMD1nbvVw6+tNu3cG56HSgJAszl1lIEjPSJ/6TpT3EA6yplKrkEvqxTjZkx0qVKuvTRO2+u0SQFCEdRTi5InXlORp/NjB++tdt2s5hKxH8Ta0/bJIn6VfPIdTcotjcjmLQpYItOmElAgqz36h6aGSNJVbMOOvuW/iiFNgZFNrjvPwqUSmdNyCPKaCD7LWWd6DEi3QSo+S3BilPzxyJHkU+degCoXDeHtsIwbGkkknVSlHdSj3UfOpooCiiigTRRRQFJU2CQSASNiRqJ0MeVKooEhAnKBJETGsDYT5an70JQASQACTJIG52k+ZgAfSlUUCENJAgJABmQAI11OnrJn50FlOOOKcYjGBEeUbRS6KBK0AxIBgyJEwRsR5H1oKBIVAkAgGNQDEifIwPsKVRQUXFeMeFuEl5KU27iceeE/CsEkBxU6IgmDEAzrrTXGPam2t0EtFDzqzIbZKSpSoAyOMmAAJV5CtAtIIggEHcHao9pw5loy202gncpSB/QUDlkpfLQVkFZSCqNpO8elPTRRQVPtJxVy1bDyUKcSFALQkEqKTpKYG4MH5TTSfaax5fP57IBSJ6k56T0wNSQZEec1d1EHC2M8+S3n/FgmfvFBH9nrlx1suuNBrmKKkJiFYaYFep6yP7VYJaSBiEgJ10AEa76ev96XRQILKYCcU4iIECBG0DtECPlXVIBIJAJBkEjY6iR5GCR9aVRQJLYkKgZAEAxqAYkT5GB9hQEAEmBJiTGpjaT3ilUUBShSaUKAooooE0UUUBVZxbjjVuUoVktxfwtNpKlkdzA2HqdKVx/iS7dkuIZW8QQMUlI3IEnIjT5T27SRXXZ8K6HkW7zrl24hCzk3LaYMJ+IQNJgEiZ12kHbb2pYK0tuJdYWv4EvIKc9QOk7E67b1e1S8ZZt31JbcQ7zEkFDiWHTgrQghwIKB2nqjsamtcTQoqTi9KQSSbd4AxvBLcKPkATPaaCbRUBHFmylSsX4TEzbPhWu0JLeSvoDHeuq4q2EBeL8EwALd8qn1QG8gPUiKCdRUF3ijacZS/wBQBEW76tD54tnA+ioIpa+IIDnLh3KQJDLpRrr+8CMI9ctO9BLoqE3xNClKSEvSkEmbd4DTeCWwFHyCSSe00NcTbUlSwl6ERINu8Fa/wpU2FL/4QYoJtFQPxZvDPF+Jxjwz+U7/AA8vKPWI9a67xVtISSl/qEiLZ8n6hLZKD6Kg0E6iobvEUJWEFL0mNQw8U67StKCkesnTvFDfEkFZQEvSJklh4J03hRbxPpBM9poJlFQmeKNrCiEvQgScrd9J/wCEKbBWfRIJrg4q3gV4vwDjHhn8p/ycvIj+aI9aBni3H2bdSULKlOL+BpCSpat9gO2m+1RmPahrNKHW3mCvRBeRilR0EBUkTqND511aLYOC6W28taxig+GeUpCRpGIbKm5MmVATOlJ9oXw5yrdVu641cyFLSUpw6SoGFKCkqEA6gR6nSgvqKq2OILFwbfku4JbSrnEoxO4/int5TJ2A1q0oClCk0oUBRRRQVvGuKC3QDiVrWrBpoEBTizJCROwABUT2SkntWY4vxjiCEnF22Dm4SWlFA/lyzBV5ZQPl2qbxd6b4kwRb24xHcLeUsKJ1j4WgBpIyV51nb18qUaCJae3HElg6sBSCUrTyicVDto5qNQQe4INP/wDa/iX8TH/kq/8AcqmvLJKriFJQoONEgLTkAtsgAwdNQ5B76U1bLtVpHOZZbWkY4OJRoO2Mj4d9qCTb+1F8b0ZXbaVGTywVYYBKU4ck9IVkQvPLLsNNnuFe0d54l9Pi0KUArJJUpYGS1FBSgwlrBIxISVT39UWykrczSgYpSUpXBBMkEhP8vSPmflUlDKQpSgAFKgKPnEx9pP3oIPDfaS8LFwlN6gkYpUpTillKgE8xSXVAFsL7YpISdRO1Ic9p7s2TZN4nAuSCHVhZQoqwbL4TzJTkgk4A9MHSTVi0wlOWKQMiVK9Sdz+lJ8KjAIxGCYhPYYxj9oFBG4t7QXsWyFXyQspxCkqLeS4SQ6rCQ6BgqEKxSrPeYp699pLw3zYF2gKgK5YKgkJTlmktDpWV5I1UoEYyBpTrrCVFJUkEoMpPkYIkfQkfWgsJzC4GQBSFd4MEj9B9qBPD/aG+8W4RdNqjLJGRUmCUYAM6BophQKgokk6+kbhPHL/lXAF8hUoxzKy5i4AsKdBIHJB0OIySMdKmpQASQNTufONqEIAmBEmT8zvQQD7SXabJSvFpwzC55q1KCAUlTfPILkkA7IyGUDaaRxX2ivk2rCTfNg/CFhxSCpZ6WyXEhRcSgkTKQFbqip6rdJQUFIwIgp7R5V15hKwApIIBCgD2IMg/Q0DHF/aO88SxN4hJViEpBKBIKlLJbEpdC0jHqIAjp1NOt+0F744nxSJieXkopxwCcOROKTkCvPIq1iINKcYSopUQCUElJ8iQQf0JFKwE5RrET6UEfhnH74OXEXjZVCgclFwBWSilYQcQyEpKUlKZBjUyKj8O9orxVq8BeJxzGpdWpSQkpDieeUpUgLKVwQk4hfTOlWCUAEkDU6n10j+gpLTKUjFIABJMepJJ+5JoK659p7rwDazeAoBKyoOLQtSSFlDfOSOYopySdUBSsNe9Wln7X8S5aPeW64SAV8onIgQTIcgzUG7ZQlAbUgFjHBSQCcQIjbXGBH2qPxJ5hfwNN3DkQBiFQPUwYHpQXn/a/iX8TH/kq/8AcpKvbDiekKtt9QWVajy0c0+dREcNakKU22ViOvBMyBG8TUnAUG49k/aEXjaiUct1s4uNzMGAQpJ/MhQ2PoQdQavhXmvs04Gr9kj/AHyVsmBvALqJMdsVx/mNelCgKKKKDAe1auXfK0IDzDZSZEEtrdCwO+gcbP8AxVUjzra+1/A1XTSS1iH2SVNFRISZEKQojXFQ+xCTBisHfC5QkjwdyVj8iUA/ZYOJHeZ27TpQQ+dldaCQ0yoqI1grUnERuSQ2qls2Tq0gvKUFfwIICU+WsST6zFT+D8JQlr36bsurVzHC21cpAMQEApAJQkaeRiYk1YLs7chPRe9Oghu6H3I+L5qmgqrALDnKUSqUlaFRqQCkKCo0kZJ17zVgm3kkDdMSO4nafnUazu7RfEUtm3VzUgthahDglCXcy0U58vTEOToSRGs1K4Dd2q7u7CGMVozyUmFLOC1IhSAkFsrjJIJOQ10oOIt5mNYJBjsRuPnSQ2MQuRiYhU6GYxg+sj71H4HxKxVaXTyLdAQmFrQlSVJVmAQCsJCUFM9STOPmaZeurEcNZV4dHL5vKCVOIDaVt5ysvYlJSeWRlEqKgIEmAsFW8EA6FRgDzO5j6UeH1x7xMd42J+VMcf4jaIFk8q1lS05oSuEKQBywGwCk5ue8lKAROB10qVxG5tG+JNtlkF1QSkOSAsheWqUFOawnCFK0xB760CBbySBuIkeU7UIt8ttYJGnmNCPmKXwq5tDxF9lLIS4QrJwYlRwwzyQBmgKzBBM5eneD7OcUs1292pu1hLbZeWhOKyoKDiuWrFPQ6MSOWZiRqaCTyxhnIwjLKdMd5nypS7eInSSAJ7k7D5mojd1ZHhajyEcoLDJSHElqSUpDnOwxxGQlcSCCIMUcb4lZJs7V5dshSFStKFKQhKQgFSglSk4rKselIjPTaglqt4IB0KpgecamKPD6494mO8bT8qOPXlqi9tkKt83IQUqMJWOYpSAEIUmXCggqUARiCDrS2bm1VxRTXIAdAx5umZhCV58vDINwcA5O4iO9AhFvJIGpSYI8jAMH6EH60N2+QkaiSJHmCQR8wQR9Ka9n+JWSnr3C3KFNhbi8QFqUElSFJKUCW1ktyEHfKfOmeE8Tsk2Fw6i2SEIcCVIC0KbUXChQJcSnEJSHQVSOgA7wJBF4hSgkoVi0U5l4RGOmISTpJmZg6D1qLcWbqRLK1ZD8q1EpPnvMHyIqTe3NkjhbJ8OnlLVywla0pQCkOe85xQUqSrlwlcdWadpqxbat3UNq5V4gYghKWrhEAgGCG4BjbvQQgD5V3E1YqtWCrPC9nTQN3ITp/KOn9NafJb/KzcqV2SLdYJPlKwEj6kCgg8AaKr62GnRzHD5wEKR/VwV6WKz3sxwVTRW87o64AAgGQ2gahIPdROqj5wNgK0IoCiiigTRRFEUFP7U2SXWJW44hLSkOkoBJhtSVxA3+H6b0pyxRcKtn0PLxb6k4q0WFJIEkHfXU6ztVsU1nh7Llsnw10+whRktpwUkE745pJR20H96CWHkm6wTcKUsDJTQDRCEaaKOGYBMaZT9BUhmwWkrPPcJUN8GRB7HRsSR6yKY4H7PtWpWpBWpx2C44sypZHc6afIaVaxQQG7BYQUh9ySZywZkeYgN4me8gmursFFtKOesRoSEM6jsCC3iAPQCp0URQQn7JasffuDGNktGSPzHJswflApXhFczPnLj+DFvGPKcM47/FUuKIoIbdksKUrnuHIEQUtab4wQ2CcZ0kn1mks2K0pWOe4Sozlg0CD3IAbCSTt1A1OiiKCB+HK5fLD6xqdcGdQfyxy8Y77T60q4slqCRz3BjEkJaORGoUcmyAflAqbFEUERVosuBfOXAM4YtRtB15eQn0Ncas1BwrLy1TIxKWojsJDYVA9T96mRRFBBYsVpz9+4Sr82DIIPno2JPbqmut2Kw2Uc9ySZyxakeYgN4wddxOtTYoigort5KFt2y7lbalAlCilmHII6dW8QU6QABM94p7jHDA4WXVvLQLZRcJmAroWkkxASeqZA8xGtO8b4EzdpSl5JOBJSUkhSSe4I71APsrnpcXVw+33bWUhJ/zYJBUPQmKCRZW6H3W71DjoSWylKDIBBKSDB2HTMRrINXNcQgAAAQBoANgK7FAUoUmKUKAooooCiiigKKKKAooooCiiigKKKKAooooCiiigKKKKAooooCiiigKKKKAooooCiii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 descr="data:image/jpeg;base64,/9j/4AAQSkZJRgABAQAAAQABAAD/2wCEAAkGBxISEhUUExMUFhUVGRsYGBYXFxsfGhsZHyAYHBgcHx4cHCkhGholIR0bITIhJSkrLi4uGB8zODMsNygtLisBCgoKBQUFDgUFDisZExkrKysrKysrKysrKysrKysrKysrKysrKysrKysrKysrKysrKysrKysrKysrKysrKysrK//AABEIAQEAxAMBIgACEQEDEQH/xAAbAAABBQEBAAAAAAAAAAAAAAAAAgMEBQYBB//EAEYQAAEDAwIEAwYDBgMFBwUAAAECAxEABBIhMQUTIkEUUWEGIzJxgZEVQqEHM1JiscEkcrIXQ4KS0RY0Y5Oz0/AlRFNzov/EABQBAQAAAAAAAAAAAAAAAAAAAAD/xAAUEQEAAAAAAAAAAAAAAAAAAAAA/9oADAMBAAIRAxEAPwD2qiqf2i4otoIaZxNw+SlvKcUgCVuKjXBA7aSSlMjKslxZDiUFAvLvmd3g6QZ9ED3YHoE7feg9CeKsTiAVdgokCfUgGPtVMh2+8DkW2/F8s9OXTnHnjEz229a8xt+JXvWlVzcqcbMEJeWMgdUqGShAI7E6EESYpY4jewTzL2fLniT6/vY+5oPUOKu3gZbLKGi6VN8wFegTknOCUa9OXYEdgTpTlw5deIaCUN8gpXzVZahXRjAx/wA0efeNJ8rVxG9gHmXpncB8SPnLseuk108QvZA5t5BiTz9BO8+9nTvAPpNB6naOXRfeDiGwyAnlEK1J6spGM+Uzt2mmeGu3padLzbQdDjnKAXoUZK5ckI/hjtJ7gbV5iniF6THNvQNeov6fo7Ovy79qEcQvSCebeiNgXxJ+UOkfcig9Kedv/AhSW2/GctMpy0zgT+XGZnTb1qRxRy8BY5KGiC4OfKz0oxXMSjUZY6jXbSCSPLfxG9ieZezMY88T8/3sR23n0oXxG9AEO3pkbB8aehl0a/KaD1bO58TGDfh+X8WXVnPlj5dpj66Uiycuy7cBxDYbBHIIWdekTPRIE7zt2ka15ab+9yjnXkfxc/p/9TL9K4niF7r729EAweeNY7CHdz6x6xQen2bl74VRcQ2LjrxTn0nU4ycYBiO3zjWE3jt94RJbbbNzCMk56DUZwSmCd9Nt4JgT5kOIXsE829BH5eeJPy97H3IoPEb2AeZemZ054kfP3sa+hO3ag9S4i5dhy35SGigqPPlZ6U4LiOiSMsdRr6ASR15y68WgJQ2bYtrzUVdQcybw0xnbPTY9yIAPliuIXunvb0yBPvxp6GXdx6TXRf3uUc28iYy5/T8/3uUfSaD1Oycui++HENhkY8khep0Mz0zvEzt2mmrB29LDhdbaDwU5ywF6FOSsJIRp04xvPeNY8wTxG9M+9vRGwL419BDv9YoHEb2J5l7M/DzxJ9f3sR9aD0y6dvvBgobbN1imU56A6ZQcYJ9Nt9dNZF65dhxjloaKCTzpWdBCtujUTGu58gNa8rVxC9AB5t6SdwHxI+cux9ia6riF7IHNvCDGvP0E+fvZ09AfSaD1Nbl14oAIb8NgZVl1ZymNMd/i0mI1mdKLNy6Nw8HENhgBPKUFSo/FlIxHpMnTtNeWC/vco5t5GvVz9P8A1Z1+X2oavr5X/wBxeNkQQS8D+magfqIoPZqUKyXsP7QuPhbFxHiGgFZgQHWzIC4GiVSCFJG2hGhrWigKKKKDH8XuQL50yfdW7SUgjYuLdUsg9pDbYP8AlFZ64cyVVn7Zgt3iVflfZCQYPxtKWSCYjVLojX8hqoFBBWmLpJk9bSwR26FN4n59avvU/Sqy1KnbpZHwst4nQ/EshRE7aBCTH84q18OryoE6UaUrw6vKjw6vKgTpRpSvDq8qPDq8qBOlGlK8Oryo8OryoE6UaUrw6vKjw6vKgTpRpSvDq8qPDq8qBOlGlK8Oryo8OryoE6UaUrw6vKjw6vKgTpRpSvDq8qPDq8qBOlGlK8Oryo8OryoH+AuYX9sR+fmNHXsUFzbY6tj7/OvSxXnPs3alV81/4SVun6gtp+U5K+xr0YUBRRRQVXtDwVF21y1EpUk5NuJ+JCxMKHY7kEHQgkHesLe+zHFQjFCLRatesOrSI7EpU3IJ8siB5mvTaKDBcL9nn2GeULQKJkrWbsBa1H4lSlsQfKIgQBtSU8OXyCoW3uiOZzPxFz4QN84yCY1gGK3b7KVpKVpSpKhBSoAgjyIOhqtT7OWotfCclHIiMMR5Rlt8f829BmLrhTiUJztSlIIAV+IuAkrICQVAZKJJAEk7gClvcMd5qMrWFkSlI4gsAhGMnAJxUBImRrOs1pr72etXmkNOMNltspKE4JhOJBECNAYEgbjQ049wW3U82+plsutApQvESAcfTtAjy1jegyrXDXeauLWVgDJPj1kAKmOgpxTMGIHbSm7XhjhQvC2KkyUKP4i4qCgkKAJBKSDIMEbela624JbtuuPIaQHHQAtQSJIE+nedfPSaasvZy0abcaQw2G3VKUtOCYJUSTpGwnQdtIoMorh6gxmbf3MBzmfiTnwkCDnGWMQYmO9LuuEuDlpXalMnBH/1FxJUqCqJABWqATJk6GtM57M2irUWhZRyAkJCMRpHfb4v5t9TTt9wC1e5PMYbPIVk2MEwmARAEfDr8O0gHtQZc8Md5v8A3X3kZY+PXEfDOGOMfTekscKdK3Am1JUOlY/EXDjkJGhEJMGQRBHaK1v4Nb8/xPKRzscc8RlHziZ7T5aUi24DbNrecSy2FP8A7w4J6tIIOmx3I7kkmgyjPDHC0optiWzJKvxFwnpOsKIySAQZgjY1x7hqwyCq2hsQoL/EXAeqAJXGRBkQCY1rVW/s/aoYVbpZbDSpyRimCSZk6akdj2geVcufZy1ct02ymWyyiMUYiARsRpofM95PnQZm54U7k2F2pCj0IA4g4nIpClxAAClQFEkySBrtXfw90PD/AAo5qkqWEePXBSnFKiG8cIBUkbbqHnWoveA2zqmVOMtqLBluUJhOhTER8OsxtIB3ApTvBbdVwm5U0gvISUJWUiQCUmdviGIg7gEgbmgydvwp3JxCbUlQACweIuKKQrURkDiT2Ig1xrhbimzjbEoClSocRckFJKVDOMgAQQRMSK1lrwO2bdddQy2lb37xQSOree3eZPmd6btPZ20bZWyhhsNuFRWnBMKJJVrprBOnlAjagyr/AA5fKStVtDaRIWOIuDRUQSoCVbiJJp1/hToWjK1IUSAkfiDgCikTGITCjAkyDPea0j/s3aLtxaqZbLKYxRiNCPzDTRW+u+p86dueBWzimlqYaJY/d9CenQgAaaATIHY60GWHDHQ7HhfeKBVieIOEY7EhBTiACRsNJEV2x4W8FLQ3boCwE5c2+dcCQZxMFCiJ12iY3rUq4Lbm4FyWkc4Jx5mIyjTWYmYAE+WlFpwW3aecfQ0hLrsZrCQCdydQNyTJ8zvQNcB4Km3CyTm66QXHIiYEJSB+VCRsJ7k6kmrcUmlCgKKKKBNFFFAUUUUBRRRQFFFFAUUUUBRRUPifFGbdOTziUA6CdyfIDcn0FBMoqpsPaS0eVih5OW+KpSSPQKAJ+lWqlAAk6Aak0HaKpLv2rs21FCngVJ3xClAfMpBANWlndtuoC21pWhWykmQaB+iiigKKKKAooooClCk0oUBRRRQJoqLxLiDdu2p11QShO51O+gAA1UokgBI1JIArPXntc62gr8E56Nl1sOEdjHwjTWMp+ulBp33QhJUcoAk4pUo/RKQSfkBVSj2kaNn4zB7l4Z48pee0/Djt/N8PrWbY/aWlaQpNqsg/+IN9iCMZBB0IO1K/2gpjHwasYiM0xHlGO1BpuJ+0DTDLbykPFLikJASy4VDNSUjJOMp+LYwT2k6U4/xptFw1blLuTqVKBDTmICcd1YwPiHy7xInKq/aECINmojTQuJ7bflrp/aGJB8GqRseYmRO/5f8A5FBqLTjTbj7zAS6FMhJUS0sJMzsSmDt9e0601w72iaeaddSh4JaW4hQUy4FEoUUkhOMnbYCR3g1nB+0MST4NUnc8xMmNvy1xP7QkiYs1CZJ94nUnf8veg0DvtO0myF7g9yygLx5S84IB1GOg/m+E9jT/ABLjzbJYCkvHxCwhOLLhiUqV1DGU/D8J19IBIy5/aAnHHwasYjHNMR5RjEUpX7QwYmzUYMiXE6Hz+Heg1X4w34nw2LueGeXKXhExGWOP1mO2+lVHD3GHL65cUHluMBKBkw4AhMZHl9PUokzpqqBEiDVZ/tDEz4NUxE8xMx5fDtQP2hgEkWapO55idfKenWgsOIqtL+3S+4pTHLXLbroLeC0qgfHAUCR+pG9WPE+JMLto8Xbth5JQHeajHycwJMKIn6SJrKcQ/aGsNEM2xbVKRnIWEAqGasBGRAkxOppviHtxeC1ZUlAS7rzVlvLYKwhvMFOZCQRkccvqA1Fg9a2It7ZlDhQ9JQpCFrSdCcitKSNY89BroNaasOSzxF1psOpLzYcUgNL5WYIlYXGIJBgxpIiZ0qna/aJISV2aswBPvE6GOqOml/7QhM+DVMRPMTMeU47UGn4fxxt5b6EpeBt1YqyZcE9KVdMp6j1fCNTuAQQSwn2maNq5dYP4N5ynkuBZxJBgFOo032HciDWfT+0MCYs1CdT7xOp9enWuf7QUxHg1Qe2aY130xoNNxDj7TLCHlIeKXFISAGXCoFagkSnGU79wJ7SSJXc8abQ80yUulTwJSQy4UiI+I4wnfWfh7xWWV+0JJEGzURpoXE9tvy10/tDEg+DVI2PMTI8/y0Gpb4y2blVti7mlAXkW14QSR8eOPbeYOw1kV3hnGG31uoQl0FlWKitpaQTAOhUkTvtv32INZX/aGJnwap2nmJmPL4aSf2ihOosnDJE4uIk7CdQAdPXtQb2lCq3gXGWbxoOsqJSSQQRCkqG6VJOqVDyqyFAUUUUGW445neNpVOFs1z4/Kp1wqba77oCHTBESpJ3FZ7iVyVqNTPaN3C+eE/vGGFAeiVXCT+sfcVUDXWgqvDRcLT1AOo5gIjRSSEriZ3BQdo0PnUr8P0jmL3memfl8MRTS3AbpAG6WnCfqpoD/AEn7VPk0EVfD5j3ixA7Y6+p6d674HqnNf+Xpj/TP61Jk0SaCKmw361mQf4dPUdO9A4foRzF69+mR8umpUmiTQRTw/QDmL0nXpk/PpoNht1r0j+HX59NSpNEmgjCw6pzXvOPTHy+GY+tRQlKXOUpbmS0yknH6xCdCPWrOTUDiJzUGg2FEjLJQOKPIkjWZ2AI2oGeKWSAytLinFBfSOoBRJ0ATiBPy++lK4vYtqZAUXcWylfStWXSQrU5Sdu+o7Qa4lgsnNSUKA3UMskjuQFKVI+RGnnVncKCElZmB5CSfIAdyaCKbNKoUlxYTAiCCCPOSCT96ZsEpdJWlSygEgTEE94GMwPnTP4aognBpIOvL649ZIVjJ1/KR86ncPfyTogoxOJQRER/byoOJ4fE+8WZ88dPl00Dh+kcxfz6Z+Xw7VKk0SaCKrh8ge8WI7jHX59NdNhqDmvSNOmDHn0zrUmTRJoIqbCDOazvocY/00pmyx3UpX+aP7AVIk0SaCf7HL5N9iNE3KCFDzcb1QqI3xyBM7JSK9HFeZcEQVXtrp8K3F/IBpxP9VivTRQFFFFBlPbnhDjiW32UlS2MgpA3W0qMwkTBWClKgDvBA1NYS445bpQVl1AA031naMdwqdIia9kqO/YNLMrabUfNSEk/qKDzDgHDZQt5x1lt16ISpxJKEJnBJGcZakn1VHarLwIiPFW8zvKYjyjmfrNbV/hTIScLa3UrsFISkE+pCFEfY1QosrjwCFmxtPGFCcm4TAVpP+6Infp2H8RoKlyxECLq3BjUkpMnz/eafKlGyTlPibfH+HJM/fP8AtWg4rw9aQzybKzUorSHQYASn80Hk6j+aAfTyVe8OULhlLdnaqYOXNWQkKG0QOUfWNde8b0GcRZJkzc25GsCUiPLXPWuJsRiQbq3y7GUwPPTma/etJa8OUbh5K7O0DASnlKABUVdUgjlD0nXTSMp0b4NYOKbdL9lZpcDjgbSIxUgKOEq5MgYxrBJ3IG1BnzYjEAXVvl3MpgjtpzNPvQuyTIi5twNJEpMnvrnpVq3Z3P4eFmxtPG8sEtwmMo//AFkZT+WY/mqZxbh60oaLNlZqWVoDoMQlMjODyeoRPVAPodqDP+CTlPibfH+HJM/82f8Aakt2AEzdW5kaQUiD5n3mvyrSOcPV4tCRZ2nhi2orXCcguUY9PK8stJg7yIAPLDh6y8+HbO0S0kjkkQSoYiZ90I13PbYTuQyXFbNAYcC7tsFQxCmgFKlXSAEArKySQIAnXtvSOMts+EaWbl1KVEKSsNZLWGzksFAalOISZ6REa9wdRY8KLturxdgxnzFwhopBwS4rlqyIRiQkIIIMnQ9J6Q7c8BtlMNtnh4UgTCApsFO41XzAVZBStlGZM70Gf8IhWKkXTGJAOpQSe8zmIkelLFijOfEW+P8ADkmf+bP+1aG74aUusJZsrXkmeaVBIUgYmAAGlDTTY6nTQa138OV4vHwdr4blzzITnnI/Lyt99MojWZ0oM23YjWbq3OmmqRB8/wB5r8qPAjGPFW+U7ymI8o5n6zWj4bw9RcfD1naJQlXuSmCVJxTv7oQJy13G0GJLfCrBxTCy9ZWiXgpzBIjEpClBEnk9PTGsGdyEzACgXYiBF1bg9zKTPlpzNP1oVYiRFzbxpIlOvnrnpP6VcCyf8ChfgbTxZQkqbhOIVAy/3R6p/LsP4jGsniPD1hdvyrKzUlSvfzHSnFWx5OoyjWAe0ayAz4sk5E+Jt8dYEpn01z/tXEWyEAly5tyPRSRH/wDZmtIvhyvFhIs7Xw2BJchOeUpjp5W++mURrI2pzg9o4H3uZa2zaEqhpbcFREJ7cpPrOuh01GtBX+yHC1cxdyoFKSnBlJBBx0K3CDtkQAAeyZ/NWuFJpQoCiiigTRRRQFFFFAUUUUBRRRQFFFFAVQcRs7lq4NxbAOBaQl1hSsZxnFaFHQK1gg6Gr+igyfEjxC8SG0NKtGz+8UtxBWoaSlIbKokTrIrRXdklbKmtklGA9NIG3lp9qlUUGU4dc8St2w29bqulCAHW3G0zoPiCykiNddasOC2T5dXcXOKVqSEIaQSUto3Mn8yydz6aVd0UBRRRQFFFFAUUUUBShSaUKAooooE0UUwu8aBguIBG4KhP9aB+uUx49r/8rf8Azp/61W3NtbruWrg3EKaSpISHYScsewVH5do177UFzXapre3YRcOXAuJU4lKSkvSkQVHYqj820adt6Rwyzt2C+RcFXPVkcnySnpSnQlcg6fFvt5Cgu5oms4zwm2TaOWviSUuZyvndQzKjp17a7Tr33p3iHD7d1hDBuSAhSFBQeORwUFanOTt3OnbYUF/RVHxO0t3lsKNxjyFZAJeIy6VJ1hW/Vvv27mluW7BuU3HiOpKCjHndOpSZjKO20a70DfFbq4cf8NbkNwgLdfUkqxBMJSgbFZgnU6RtUDiVvxC2RzGX1XcTk24hAMaklJQBqOyYPl61Y2lrbt3Dz4uJLwSCkvdIjLYFUd9NNO1MWzdtaMPf4spTK3VOFwLUgSpZgLzGgJ/KZ+dBfW7wWlKxsoAj6605WXTxq38NzRfXGIcwKuQjm5GAG+V4bLuDo3OszFcvePWyWGXjxB5LbgOKkNNqUuJKlLT4ZRRiNzikJ7waCx9pb59tCRbIC3lqASk7AfmUrySNP6d6ifhN9jkL882JwU0jlT5QOqPXKlX/ABi3afbC75xOeJCAhstQTinJwMHlhStAVLTJ2p+ytrdp550XEl6JSXpAgAaAqidND22FBJ4FxIvtZLQW3EqKHEdgtOhg909wasJqk4bZ27KHUi4Kg6pSiS+ZGRJ0Ocg67iCajo4Tbiy8H4npxKc+d1bR/Ht/LMUGjmiqTiVnbvNNtm4IDakKBD5k4kHU5ydtztXeIWtu66w6biCwSQA9AV0qTrCt9dT32OlBd0VTIt7cXKrnxHUUBGHO6dCrWMo77RE670cNtmGnXnEv5F5QJSp2QNEjQFRHby022oLmlCk0oUBRRRQZ/wBpLpZU3bNqUgvBanHE6KbZTAViey1FSUg6RKiNU1keNWFsUloMNYdwUgydySdyonXI6zrVxxi4Cb64MDIW9ugHviVXKj+v9KonF5GgzVlwlAWtopBwhSVESS2qcZMaqBCk99gTqafVwtIVHIJGnUOXH6qy0+VTnQPFNmBPKdBPoFMkf1P3qfNBQI4aCY8ORvqeXH6LnX5V1HDEkE+HII2B5cn5QqPuRV9NE0FB+GiJ8OqZjH3U/P44j6zQrhoAB8OozuBytPnK4+01fzRNBQq4YkKjkEjTq93A+6p0+VA4YnKOQY16vdx/qnX5VfTRNBQI4akg/wCHII7HlyfQQsj7xSXeDhbaxyACQRispE/VGUf1/rVlxBtQUHULSnEHIKMJUO0ntGuvrTPjFPdCVNpkdRCwpUd8QP69qBi2tF+DAU0nnEBZTzFzzNDJXqsKBAjUxAExrSeJ8OJYaShhslJCSkOLEIUQHBkkBSgRqqfKSFEVctNhICRoAIHyFKoKXjfD1OKaCWW1JMJc61ABKQpSQQBCkhQEZA6nYSSAcMTlHIMfxe7j/VP6VZXjBUAUkJUg5JJ28iD6ESKiK4ipYwQppKjplzAY/wAoiVH00oIyOHJM/wCHIjt7rX0EL3+cUfhoxnw6pmMfdz8/jiPrNXNo1ghKZkganzPc/U09NBQK4aAB/h1Gew5WnoZXH2mlK4WkKA5BI06hy4H3VOnyq9miaChTw1JMeHIGup5cfoqdflQjg6FghbGIEfEEGflio7VfTRNBc/s94m4larN1alwnmMKWqVcsEJW2SdVYEpIUeywO1bsV5lwVZF9aEGJW4lXqktOK/qlNemigKKKKDB+3jKm7hl7XB5HIV5BaSpbXb8wU6JJiQkbmqaYFelcRsG321NOpC0LEFJ+4II1BBAII1BArIXv7P1LSUIvnkpPcoQVjU6ZadtJifWaDKcIaU++66PgbHJSexVMu9tYhAkHcKHarS4ZwiQsz/Chav9IMVprH2XeZbS23cNJQgQB4cfr7zUncnuTUe+Q6080yq5GTxISRaEpEAnUhfp/1ga0GeUmCBi51AEQ04d/OE9J9DtSuX14YuT58tePn8WOP61fttuquFW4uRmlIUT4Q4wctMs4npPp5Sa5YIdeW8hNyJYViqbMgHRKtOvX4tt/SNaCgQmculzpEmWnB9pT1H0E1wDpKsXIBiOU5P0TjJHqBV3YuOOsreTcwhtS0qBszlKFKSYGeoJH07xrQ864m1F0bn3ZSFACzOWusRnp89vWgpFiADi71TENOE6eYCZT9YpSm4UE4uSY1DayNfMhMD6nSr3iXMYDRVcgh5aUJxsydT3IzkfLfyFKeQ6m4Rbm5GbiVLBFocYBQIJz0PUPQRrGkhlnuHpcdTklz3cwC24ET3JVjioaaax86U9ah5KgEOkpEiW1IVPbEuBIy+tadlt1Vwu2FyM20pUSbQ4kKKwAFZxIwPpqInWIZLz7d2lu8Q0pjJsuOW3LSFYJUFZFcBIzGpE6ExEEhQNPu+F5qmVlwIkt9MkxuOrQekz6U7duuIS2oMOKK1AFIKJTPn1x9iR5xUpFgs2Kj423nmpH/AHyYRKZbN1vmpIUZxnqjtNI4tYv+Eto4haBwg5L8QGwogQlQWJ5oQqMkwArv5UEPirDinGWg0pTa1EuEYxABgHrB3gnQgjTXan37JK5ZKV+X7tYSNOy8cR9DVhxrhr3imAi/t0aNmOaEGcjkeVJ54cT0pBIAIkVaNNuquV2wuRzEJSsk2hxhRUICs4npPprpOsBmrNmEYgO9Cd1NOAkDQbpGSvQamnI6csXImI5TmX/LjMesRWgsEuvF0JuR7lRSqbMiYAVI6pO+2/ptTVo445bquBcwhGQINmcuklJgZ67f9YgwFIsQAcXYM7NOE6eYCZH1rqkwQnFyTH+6cjXzOMD1nbvVw6+tNu3cG56HSgJAszl1lIEjPSJ/6TpT3EA6yplKrkEvqxTjZkx0qVKuvTRO2+u0SQFCEdRTi5InXlORp/NjB++tdt2s5hKxH8Ta0/bJIn6VfPIdTcotjcjmLQpYItOmElAgqz36h6aGSNJVbMOOvuW/iiFNgZFNrjvPwqUSmdNyCPKaCD7LWWd6DEi3QSo+S3BilPzxyJHkU+degCoXDeHtsIwbGkkknVSlHdSj3UfOpooCiiigTRRRQFJU2CQSASNiRqJ0MeVKooEhAnKBJETGsDYT5an70JQASQACTJIG52k+ZgAfSlUUCENJAgJABmQAI11OnrJn50FlOOOKcYjGBEeUbRS6KBK0AxIBgyJEwRsR5H1oKBIVAkAgGNQDEifIwPsKVRQUXFeMeFuEl5KU27iceeE/CsEkBxU6IgmDEAzrrTXGPam2t0EtFDzqzIbZKSpSoAyOMmAAJV5CtAtIIggEHcHao9pw5loy202gncpSB/QUDlkpfLQVkFZSCqNpO8elPTRRQVPtJxVy1bDyUKcSFALQkEqKTpKYG4MH5TTSfaax5fP57IBSJ6k56T0wNSQZEec1d1EHC2M8+S3n/FgmfvFBH9nrlx1suuNBrmKKkJiFYaYFep6yP7VYJaSBiEgJ10AEa76ev96XRQILKYCcU4iIECBG0DtECPlXVIBIJAJBkEjY6iR5GCR9aVRQJLYkKgZAEAxqAYkT5GB9hQEAEmBJiTGpjaT3ilUUBShSaUKAooooE0UUUBVZxbjjVuUoVktxfwtNpKlkdzA2HqdKVx/iS7dkuIZW8QQMUlI3IEnIjT5T27SRXXZ8K6HkW7zrl24hCzk3LaYMJ+IQNJgEiZ12kHbb2pYK0tuJdYWv4EvIKc9QOk7E67b1e1S8ZZt31JbcQ7zEkFDiWHTgrQghwIKB2nqjsamtcTQoqTi9KQSSbd4AxvBLcKPkATPaaCbRUBHFmylSsX4TEzbPhWu0JLeSvoDHeuq4q2EBeL8EwALd8qn1QG8gPUiKCdRUF3ijacZS/wBQBEW76tD54tnA+ioIpa+IIDnLh3KQJDLpRrr+8CMI9ctO9BLoqE3xNClKSEvSkEmbd4DTeCWwFHyCSSe00NcTbUlSwl6ERINu8Fa/wpU2FL/4QYoJtFQPxZvDPF+Jxjwz+U7/AA8vKPWI9a67xVtISSl/qEiLZ8n6hLZKD6Kg0E6iobvEUJWEFL0mNQw8U67StKCkesnTvFDfEkFZQEvSJklh4J03hRbxPpBM9poJlFQmeKNrCiEvQgScrd9J/wCEKbBWfRIJrg4q3gV4vwDjHhn8p/ycvIj+aI9aBni3H2bdSULKlOL+BpCSpat9gO2m+1RmPahrNKHW3mCvRBeRilR0EBUkTqND511aLYOC6W28taxig+GeUpCRpGIbKm5MmVATOlJ9oXw5yrdVu641cyFLSUpw6SoGFKCkqEA6gR6nSgvqKq2OILFwbfku4JbSrnEoxO4/int5TJ2A1q0oClCk0oUBRRRQVvGuKC3QDiVrWrBpoEBTizJCROwABUT2SkntWY4vxjiCEnF22Dm4SWlFA/lyzBV5ZQPl2qbxd6b4kwRb24xHcLeUsKJ1j4WgBpIyV51nb18qUaCJae3HElg6sBSCUrTyicVDto5qNQQe4INP/wDa/iX8TH/kq/8AcqmvLJKriFJQoONEgLTkAtsgAwdNQ5B76U1bLtVpHOZZbWkY4OJRoO2Mj4d9qCTb+1F8b0ZXbaVGTywVYYBKU4ck9IVkQvPLLsNNnuFe0d54l9Pi0KUArJJUpYGS1FBSgwlrBIxISVT39UWykrczSgYpSUpXBBMkEhP8vSPmflUlDKQpSgAFKgKPnEx9pP3oIPDfaS8LFwlN6gkYpUpTillKgE8xSXVAFsL7YpISdRO1Ic9p7s2TZN4nAuSCHVhZQoqwbL4TzJTkgk4A9MHSTVi0wlOWKQMiVK9Sdz+lJ8KjAIxGCYhPYYxj9oFBG4t7QXsWyFXyQspxCkqLeS4SQ6rCQ6BgqEKxSrPeYp699pLw3zYF2gKgK5YKgkJTlmktDpWV5I1UoEYyBpTrrCVFJUkEoMpPkYIkfQkfWgsJzC4GQBSFd4MEj9B9qBPD/aG+8W4RdNqjLJGRUmCUYAM6BophQKgokk6+kbhPHL/lXAF8hUoxzKy5i4AsKdBIHJB0OIySMdKmpQASQNTufONqEIAmBEmT8zvQQD7SXabJSvFpwzC55q1KCAUlTfPILkkA7IyGUDaaRxX2ivk2rCTfNg/CFhxSCpZ6WyXEhRcSgkTKQFbqip6rdJQUFIwIgp7R5V15hKwApIIBCgD2IMg/Q0DHF/aO88SxN4hJViEpBKBIKlLJbEpdC0jHqIAjp1NOt+0F744nxSJieXkopxwCcOROKTkCvPIq1iINKcYSopUQCUElJ8iQQf0JFKwE5RrET6UEfhnH74OXEXjZVCgclFwBWSilYQcQyEpKUlKZBjUyKj8O9orxVq8BeJxzGpdWpSQkpDieeUpUgLKVwQk4hfTOlWCUAEkDU6n10j+gpLTKUjFIABJMepJJ+5JoK659p7rwDazeAoBKyoOLQtSSFlDfOSOYopySdUBSsNe9Wln7X8S5aPeW64SAV8onIgQTIcgzUG7ZQlAbUgFjHBSQCcQIjbXGBH2qPxJ5hfwNN3DkQBiFQPUwYHpQXn/a/iX8TH/kq/8AcpKvbDiekKtt9QWVajy0c0+dREcNakKU22ViOvBMyBG8TUnAUG49k/aEXjaiUct1s4uNzMGAQpJ/MhQ2PoQdQavhXmvs04Gr9kj/AHyVsmBvALqJMdsVx/mNelCgKKKKDAe1auXfK0IDzDZSZEEtrdCwO+gcbP8AxVUjzra+1/A1XTSS1iH2SVNFRISZEKQojXFQ+xCTBisHfC5QkjwdyVj8iUA/ZYOJHeZ27TpQQ+dldaCQ0yoqI1grUnERuSQ2qls2Tq0gvKUFfwIICU+WsST6zFT+D8JQlr36bsurVzHC21cpAMQEApAJQkaeRiYk1YLs7chPRe9Oghu6H3I+L5qmgqrALDnKUSqUlaFRqQCkKCo0kZJ17zVgm3kkDdMSO4nafnUazu7RfEUtm3VzUgthahDglCXcy0U58vTEOToSRGs1K4Dd2q7u7CGMVozyUmFLOC1IhSAkFsrjJIJOQ10oOIt5mNYJBjsRuPnSQ2MQuRiYhU6GYxg+sj71H4HxKxVaXTyLdAQmFrQlSVJVmAQCsJCUFM9STOPmaZeurEcNZV4dHL5vKCVOIDaVt5ysvYlJSeWRlEqKgIEmAsFW8EA6FRgDzO5j6UeH1x7xMd42J+VMcf4jaIFk8q1lS05oSuEKQBywGwCk5ue8lKAROB10qVxG5tG+JNtlkF1QSkOSAsheWqUFOawnCFK0xB760CBbySBuIkeU7UIt8ttYJGnmNCPmKXwq5tDxF9lLIS4QrJwYlRwwzyQBmgKzBBM5eneD7OcUs1292pu1hLbZeWhOKyoKDiuWrFPQ6MSOWZiRqaCTyxhnIwjLKdMd5nypS7eInSSAJ7k7D5mojd1ZHhajyEcoLDJSHElqSUpDnOwxxGQlcSCCIMUcb4lZJs7V5dshSFStKFKQhKQgFSglSk4rKselIjPTaglqt4IB0KpgecamKPD6494mO8bT8qOPXlqi9tkKt83IQUqMJWOYpSAEIUmXCggqUARiCDrS2bm1VxRTXIAdAx5umZhCV58vDINwcA5O4iO9AhFvJIGpSYI8jAMH6EH60N2+QkaiSJHmCQR8wQR9Ka9n+JWSnr3C3KFNhbi8QFqUElSFJKUCW1ktyEHfKfOmeE8Tsk2Fw6i2SEIcCVIC0KbUXChQJcSnEJSHQVSOgA7wJBF4hSgkoVi0U5l4RGOmISTpJmZg6D1qLcWbqRLK1ZD8q1EpPnvMHyIqTe3NkjhbJ8OnlLVywla0pQCkOe85xQUqSrlwlcdWadpqxbat3UNq5V4gYghKWrhEAgGCG4BjbvQQgD5V3E1YqtWCrPC9nTQN3ITp/KOn9NafJb/KzcqV2SLdYJPlKwEj6kCgg8AaKr62GnRzHD5wEKR/VwV6WKz3sxwVTRW87o64AAgGQ2gahIPdROqj5wNgK0IoCiiigTRRFEUFP7U2SXWJW44hLSkOkoBJhtSVxA3+H6b0pyxRcKtn0PLxb6k4q0WFJIEkHfXU6ztVsU1nh7Llsnw10+whRktpwUkE745pJR20H96CWHkm6wTcKUsDJTQDRCEaaKOGYBMaZT9BUhmwWkrPPcJUN8GRB7HRsSR6yKY4H7PtWpWpBWpx2C44sypZHc6afIaVaxQQG7BYQUh9ySZywZkeYgN4me8gmursFFtKOesRoSEM6jsCC3iAPQCp0URQQn7JasffuDGNktGSPzHJswflApXhFczPnLj+DFvGPKcM47/FUuKIoIbdksKUrnuHIEQUtab4wQ2CcZ0kn1mks2K0pWOe4Sozlg0CD3IAbCSTt1A1OiiKCB+HK5fLD6xqdcGdQfyxy8Y77T60q4slqCRz3BjEkJaORGoUcmyAflAqbFEUERVosuBfOXAM4YtRtB15eQn0Ncas1BwrLy1TIxKWojsJDYVA9T96mRRFBBYsVpz9+4Sr82DIIPno2JPbqmut2Kw2Uc9ySZyxakeYgN4wddxOtTYoigort5KFt2y7lbalAlCilmHII6dW8QU6QABM94p7jHDA4WXVvLQLZRcJmAroWkkxASeqZA8xGtO8b4EzdpSl5JOBJSUkhSSe4I71APsrnpcXVw+33bWUhJ/zYJBUPQmKCRZW6H3W71DjoSWylKDIBBKSDB2HTMRrINXNcQgAAAQBoANgK7FAUoUmKUKAooooCiiigKKKKAooooCiiigKKKKAooooCiiigKKKKAooooCiiigKKKKAooooCiii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3" name="Picture 5" descr="C:\Users\User\Downloads\загруженное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57166"/>
            <a:ext cx="3219466" cy="4221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5357826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1. Розподіл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у цитоплазмі м’язового волокна і у позаклітинному розчині.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643042" y="642918"/>
          <a:ext cx="6483038" cy="3929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Точечный рисунок" r:id="rId3" imgW="3467584" imgH="2066667" progId="PBrush">
                  <p:embed/>
                </p:oleObj>
              </mc:Choice>
              <mc:Fallback>
                <p:oleObj name="Точечный рисунок" r:id="rId3" imgW="3467584" imgH="2066667" progId="PBrush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642918"/>
                        <a:ext cx="6483038" cy="3929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zavantag.com/tw_files2/urls_5/2000/d-1999887/7z-docs/2_html_m6cf9a39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7858180" cy="4577429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4292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2. Робота натрієвих каналів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21495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3. Робота калієвих каналів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zavantag.com/tw_files2/urls_5/2000/d-1999887/7z-docs/2_html_4d37471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7957479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54292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4. Канали клітинної мембрани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upload.wikimedia.org/wikipedia/commons/thumb/8/86/Ion_transport.svg/450px-Ion_transport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446492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Різниця потенціалів обумовлена: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1"/>
            <a:ext cx="8229600" cy="30003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1) високою концентрацією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калію і білкових аніонів всередині клітини, а також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натрію і хлору назовні; </a:t>
            </a:r>
          </a:p>
          <a:p>
            <a:pPr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2) проникність мембрани у стані спокою для калію й хлору близько у 10 разів більша, ніж для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натрію.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ttp://upload.wikimedia.org/wikipedia/commons/thumb/1/1c/Ion_concentrations.svg/450px-Ion_concentrations.svg.png"/>
          <p:cNvPicPr>
            <a:picLocks noChangeAspect="1" noChangeArrowheads="1"/>
          </p:cNvPicPr>
          <p:nvPr/>
        </p:nvPicPr>
        <p:blipFill>
          <a:blip r:embed="rId2"/>
          <a:srcRect b="12451"/>
          <a:stretch>
            <a:fillRect/>
          </a:stretch>
        </p:blipFill>
        <p:spPr bwMode="auto">
          <a:xfrm>
            <a:off x="2267744" y="3717032"/>
            <a:ext cx="5286380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Потенціали спокою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186766" cy="476886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Потенціал спокою мембрани м'язового волокна становить  -70 мВ. 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У гладких м'язах він менший:  –50 мВ, 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У серцевому м'язі більший: -90 мВ. 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у тонічних м'язах є нижчим, ніж у фазних і становить –60 мВ. 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	Знак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“мінус”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визначається знаком заряду всередині клітини.</a:t>
            </a: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143512"/>
            <a:ext cx="9144000" cy="1714488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Рис. 5. Стан натрієвих і калієвих каналів мембрани у різні фази розвитку ПД: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– потенціал спокою;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деполяризація;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початок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реполяризації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завершення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реполяризації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– повернення до потенціалу спокою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 descr="C:\Users\User\Desktop\1912_html_67705dc.jpg"/>
          <p:cNvPicPr>
            <a:picLocks noChangeAspect="1" noChangeArrowheads="1"/>
          </p:cNvPicPr>
          <p:nvPr/>
        </p:nvPicPr>
        <p:blipFill>
          <a:blip r:embed="rId2" cstate="print"/>
          <a:srcRect b="9711"/>
          <a:stretch>
            <a:fillRect/>
          </a:stretch>
        </p:blipFill>
        <p:spPr bwMode="auto">
          <a:xfrm>
            <a:off x="1500166" y="0"/>
            <a:ext cx="5643602" cy="5112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Внесок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кальцію у створення ПД у фазних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язових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волокнах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1) є ефективним механізмом підвищення внутріклітинної концентрації вільного кальцію, що приймає участь у багатьох клітинних процесах; 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кальцію регулюють проникність інших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зокрема, калію. Так, кальцій, що входить у клітину під час ПД, активує повільні калієві канали. При цьому розвивається повільна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гіперполяризація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Остання приймає участь у регуляції ритму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імпульсації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порівняно низькій частоті.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290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Точечный рисунок</vt:lpstr>
      <vt:lpstr>Лекція 5</vt:lpstr>
      <vt:lpstr>Рис. 1. Розподіл йонів у цитоплазмі м’язового волокна і у позаклітинному розчині.</vt:lpstr>
      <vt:lpstr>Рис. 2. Робота натрієвих каналів</vt:lpstr>
      <vt:lpstr>Рис. 3. Робота калієвих каналів</vt:lpstr>
      <vt:lpstr>Рис. 4. Канали клітинної мембрани</vt:lpstr>
      <vt:lpstr>Різниця потенціалів обумовлена: </vt:lpstr>
      <vt:lpstr>Потенціали спокою</vt:lpstr>
      <vt:lpstr>Рис. 5. Стан натрієвих і калієвих каналів мембрани у різні фази розвитку ПД: а – потенціал спокою; б – деполяризація; в – початок реполяризації; г – завершення реполяризації; д – повернення до потенціалу спокою</vt:lpstr>
      <vt:lpstr>Внесок йонів кальцію у створення ПД у фазних мязових волокнах</vt:lpstr>
      <vt:lpstr>Шуми йонних каналів</vt:lpstr>
      <vt:lpstr>Рис. 6. Поширення ПД по м'язовому волокну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</dc:title>
  <dc:creator>User</dc:creator>
  <cp:lastModifiedBy>USR</cp:lastModifiedBy>
  <cp:revision>16</cp:revision>
  <dcterms:created xsi:type="dcterms:W3CDTF">2013-10-01T08:10:46Z</dcterms:created>
  <dcterms:modified xsi:type="dcterms:W3CDTF">2014-10-03T06:42:41Z</dcterms:modified>
</cp:coreProperties>
</file>