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9" r:id="rId5"/>
    <p:sldId id="301" r:id="rId6"/>
    <p:sldId id="302" r:id="rId7"/>
    <p:sldId id="259" r:id="rId8"/>
    <p:sldId id="260" r:id="rId9"/>
    <p:sldId id="261" r:id="rId10"/>
    <p:sldId id="262" r:id="rId11"/>
    <p:sldId id="263" r:id="rId12"/>
    <p:sldId id="264" r:id="rId13"/>
    <p:sldId id="290" r:id="rId14"/>
    <p:sldId id="265" r:id="rId15"/>
    <p:sldId id="271" r:id="rId16"/>
    <p:sldId id="266" r:id="rId17"/>
    <p:sldId id="272" r:id="rId18"/>
    <p:sldId id="273" r:id="rId19"/>
    <p:sldId id="274" r:id="rId20"/>
    <p:sldId id="294" r:id="rId21"/>
    <p:sldId id="276" r:id="rId22"/>
    <p:sldId id="275" r:id="rId23"/>
    <p:sldId id="277" r:id="rId24"/>
    <p:sldId id="284" r:id="rId25"/>
    <p:sldId id="278" r:id="rId26"/>
    <p:sldId id="293" r:id="rId27"/>
    <p:sldId id="280" r:id="rId28"/>
    <p:sldId id="295" r:id="rId29"/>
    <p:sldId id="296" r:id="rId30"/>
    <p:sldId id="281" r:id="rId31"/>
    <p:sldId id="282" r:id="rId32"/>
    <p:sldId id="297" r:id="rId33"/>
    <p:sldId id="298" r:id="rId34"/>
    <p:sldId id="299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Лекція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500990" cy="385765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Рухова одиниця. Методи дослідження фізіологічних та механічних характеристик рухів людини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85795"/>
          <a:ext cx="8358246" cy="4929221"/>
        </p:xfrm>
        <a:graphic>
          <a:graphicData uri="http://schemas.openxmlformats.org/drawingml/2006/table">
            <a:tbl>
              <a:tblPr/>
              <a:tblGrid>
                <a:gridCol w="4178686"/>
                <a:gridCol w="4179560"/>
              </a:tblGrid>
              <a:tr h="6161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характером енергетичного забезпечення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3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Джерело АТФ – аеробне дихання. При нестачі кисню м'язове волокно продовжує працювати за рахунок анаеробного гліколізу.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Джерело АТФ – анаеробні процеси (гліколіз)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1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функцією, що виконують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3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Забезпечують тривале скорочення м'язу, що використовується для підтримання пози.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Забезпечують великі за силою статичні й динамічні м'язові скорочення, а також швидкісні напруження з високим градієнтом сили. Дуже важливі при локомоції.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 дослідження фізіологічних та механічних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 рухів людини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116205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Динамометрія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714348" y="1142985"/>
            <a:ext cx="7500990" cy="15716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Динамометрія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як метод дає можливість виміряти й зареєструвати силу скорочення тих чи інших м'язових груп.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ntranet.tdmu.edu.ua/data/kafedra/internal/sport_medic/classes_stud/uk/stomat/ptn/%D0%A4%D1%96%D0%B7%D0%B8%D1%87%D0%BD%D0%B0%20%D1%80%D0%B5%D0%B0%D0%B1%D1%96%D0%BB%D1%96%D1%82%D0%B0%D1%86%D1%96%D1%8F/3/1%20%D0%A1%D1%83%D1%87%D0%B0%D1%81%D0%BD%D1%96%20%D1%83%D1%8F%D0%B2%D0%BB%D0%B5%D0%BD%D0%BD%D1%8F%20%D0%BF%D1%80%D0%BE%20%D1%84%D1%96%D0%B7%D0%B8%D1%87%D0%BD%D1%83%20%D1%80%D0%B5%D0%B0%D0%B1%D1%96%D0%BB%D1%96%D1%82%D0%B0%D1%86%D1%96%D1%8E%20%D1%82%D0%B0%20%D1%81%D0%BF%D0%BE%D1%80%D1%82%D0%B8%D0%B2%D0%BD%D1%83%20%D0%BC%D0%B5%D0%B4%D0%B8%D1%86%D0%B8%D0%BD%D1%83..files/image011.jpg"/>
          <p:cNvPicPr>
            <a:picLocks noChangeAspect="1" noChangeArrowheads="1"/>
          </p:cNvPicPr>
          <p:nvPr/>
        </p:nvPicPr>
        <p:blipFill>
          <a:blip r:embed="rId2" cstate="print"/>
          <a:srcRect l="27236" t="6888"/>
          <a:stretch>
            <a:fillRect/>
          </a:stretch>
        </p:blipFill>
        <p:spPr bwMode="auto">
          <a:xfrm>
            <a:off x="285720" y="2857496"/>
            <a:ext cx="3500462" cy="28972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6000768"/>
            <a:ext cx="80724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Рис. 2. Різні види кистьових динамометрів</a:t>
            </a:r>
            <a:endParaRPr lang="ru-RU" sz="2700" dirty="0"/>
          </a:p>
        </p:txBody>
      </p:sp>
      <p:sp>
        <p:nvSpPr>
          <p:cNvPr id="53250" name="AutoShape 2" descr="data:image/jpeg;base64,/9j/4AAQSkZJRgABAQAAAQABAAD/2wCEAAkGBhESERQUEhIVFRQUFBwXGRcYFx0VGBcZFhgYFhcZGxgYJyYeHiAkGxkXHzAgIycpLS0sGB8xNTAqNSYrLCkBCQoKBQUFDQUFDSkYEhgpKSkpKSkpKSkpKSkpKSkpKSkpKSkpKSkpKSkpKSkpKSkpKSkpKSkpKSkpKSkpKSkpKf/AABEIAJsBRgMBIgACEQEDEQH/xAAcAAACAQUBAAAAAAAAAAAAAAAABgUBAgQHCAP/xABMEAACAQMCAwMHCAgDBgQHAAABAgMABBEFEgYhMQcTQRciUVRhcZEUIzIzc4GS0Qg1QmJyobLCFVKCFkRTorHBJDRD8CVjk6Oks9L/xAAUAQEAAAAAAAAAAAAAAAAAAAAA/8QAFBEBAAAAAAAAAAAAAAAAAAAAAP/aAAwDAQACEQMRAD8Anuzns50y4021lmtI3keLLMd2SdzDng+geimTyS6P6jF8W/Ojsl/U9l9l/e9N9AoeSXR/UYvi350eSXR/UYvi35030UCh5JdH9Ri+LfnR5JdH9Ri+LfnTfRQKHkl0f1GL4t+dHkl0f1GL4t+dN9FAoeSXR/UYvi350eSXR/UYvi35030UCh5JdH9Ri+LfnR5JdH9Ri+LfnTfVC1Ao+SXR/UYvi350eSXR/UYvi35027q8bu/jiXdK6xqP2nYIvxbAoFjyS6P6jF8W/OjyS6P6jF8W/Osu87SNKi+lfQE+hHEpOfACPJrEPabbYylvfSD0rZy4x6ckAYoDyTaP6jF8W/OjyTaP6jF/zfnWHc9qG0AmxmTPTvp7aEffulyPhUdB2sTPzEFiv8eqwg/BVNBO+SbR/UYvi350eSbR/UYvi350vv2tt53n6YhXrm8kk+Hdw4P3E1gS9rM+Ti80cDPLJu2PxCjNA3+SbR/UYvi350eSXR/UYv8Am/Ok1u1i49d0b/8AL/8A5rOt+06dgCtzo7Hx/wDEzRE/dIgxQMnkm0f1GL4t+dHkn0b1GL4t+dQg7ULnOO605v4dViGfduXNZ8PHGospI0lpABkGG7hmQ+zcAOfsAoMzyTaP6jF8W/OjyS6P6jF8W/OiLjuVRmfS7+MDqVjSbn/DGxf7wtey9pmnBgssrwM3RbiKSA/GRQP50Hj5JdH9Ri+LfnR5JdH9Ri+LfnTDp2t29wCYJopQOvdyLJj37CcVmF6BS8kuj+oxfFvzo8kuj+oxfFvzpuBqtAoeSXR/UYvi350eSXR/UYvi35030UCh5JdH9Ri+LfnR5JdH9Ri+LfnTfRQKHkl0f1GL4t+dHkl0f1GL4t+dN9FAoeSXR/UYvi350eSXR/UYvi35030UCh5JdH9Ri+LfnR5JdH9Ri+LfnTfRQc/9unCFlZQ2zW1ukReVwxXOSAqkdSfTVamP0lfqLP7WT+haKB47Jf1PZfZf3vTfSh2S/qey+y/vem+gKKKKAooooCirWNLGocf26yNDAJLudfpR2679nXG+Q4RBy8WoGgmsS/1aGBC80iRoOrOwUfE/9q1HrHapO7urTiKONdzpYqLqVQWCHfdSYhTBwdygjzwOtQkkd410yvFFFLHcW0Eks7G+uV+WEqrI8nza7SC3mKmD0yOVBtCXtPtypa2hnulAJMkceyEBfpEzzbI8D05pTu+1i7mfZbrbqcE7YhJqEwGAc7YgsY5kDmcDPM+NRGocOI0q9/JNctHrsdsDPIZAYnWFnXu+ScyxzgDlimOaAQS8Qrbr3W2zgZBEO72t8mnOVCYwc88igiLyx166KgG6B5N89PHZI3+YCG3zJgZB+t5Zr0XsjlAaW5nsocYJfumujy6lpLl+R8P2hTxbaZcSXOm3Eik91aSrMWwGEkqQHmP4lfPoqNuksEsZ7O81CECR5mJ71Q6rJM0qgKST5uVGMeFB7WnZ1GpEb390cjcY43jtlbGFLbbdUbAOPH0VleSfTGYvLC87n9qaaSY/FmrGPHOlyTJPE8k8saPEvcwzS8pWRnHmrgnzB7hn017XvaOqRPKtjfssYJZmg7kKFGSSZivIDxANBHcR6Ro2mLCTpkcjTzCJFWNXYuQcD5w/dXvbXUac4+HplOMZEVovL8dKPEHFNxq62s1naPFHZ3C3JnuWWOD5sZwSp5gEc8EnljkacdP0S5vkSW41EtEx3KlkTBER0wZecrDPtHjQF9xqtsnz2mSwqeQDyWkYPjgAyjPuqDg7erB3CrZ3TOeQCpG7H3BXJ+FSOoWemaff2kRtrZBciQ97KhlkMqtEsQDvk8y5yc+HUVb2f30pvblGleRihknDA4inE8kaqB0XMOzzQTyQHxzQZ8PabaspzaXwQeJs5CuB/CCKw7jtY0gELMsieyS1YAAnqdw6ek+2pvtCuZF0+buWmEpACdyju5YMG2/NecoYKU3eG6k3jDiG5ie3t4JJIHNnC8MWd5mmluEjeJ2lBL7I9xwSM7iSeVAz2uqaDdFdpsJWIwAyRBsZPIK4B655e3PjWTP2ZaS5y1hBk/5V2/yUipTUeGbO5BE9tDJ1HnRqTj2NjI+40oarYxWU0cVld3FvIxUd2Va7tVEjCOISK31QZ/MUqw555HFAweT60XHdNcwgDGIrqZF/DuK/yrxuuDbkA91ql0MjG2ZYriPHtVlUn72rx/2+NsVj1OL5MxOFnUmS1lOPCTG5D47XGR6TzNZd72hWELlZ5jFzwrPG6xv+8kgGxhz6g0Cte9nc/LfaaZdhcnKxPYTMT0w0W9AR6TWKlnc23MJrFr0HzcialBy6Ha26Qr7gPurYmn8S2c5xDdQSnGcJKjn4A5/lUrig1hZcd3qPsW40+8IIGxy2m3JJHjHLlfuAOaYF7R0jOL21ubPAzveMyQ//AFodw+OKY9S0e3nXbPDHKPQ6B8eHLcDj7qXT2eQRc7Ka4siPCGQmMn2wybk+GDQMWm6vDcJvhlSVM43Iwdc4BxlSefMcvbWYpyK1pd8E3KOZDBb3Lf8AGti2m3eclicoTE595Gast+KLy3cIbncfC31GMWkreOI7uP5qQ55fRNBs+ilVO0CBHWO8V7ORunfAd05/cnUmNvZkqceFMsE6uAykEHmCDkH3EdaD1ooooCiiigKKKKDTH6Sv1Fn9rJ/QtFH6Sv1Fn9rJ/QtFA8dkv6nsvsv73pvpQ7Jf1PZfZf3vTfQFFUzURr/FlrZBTcSbC+Qi4LPIQPooq5JPNR72A8aCWJpS1ftBhjd4rVGupkHnCIjuovbNMfMjHI5yc8qTeNuOGCMbx3tYmGEsoXUXkw9M8gyIY+o2rz68/Ctd2vG0l7dWlqI0gsjcxL8lTlGVeRFYSEYMh8ct4nPKgbeIuPe/LRSSm+cI7NbWr9xZosaln3y/W3ACqWIGFOMc8g1DmaeURxySlbebSp7pbeBTbwxFEmCqVjbMgHdDJbJbPOlmJXkMFqizGWM3CmOMb3V33DYF/wAv0Qxz4vy9OzNM7NNTuvkzzGOyENkbRgMTSPG3eBjsACoSshX6Rx159KBSbu0smACp3mhxnoELuL/mfDccDr1wPZTFea5311cm1R7otdafcKsK7ge5UtKveKAFAwoG4jnmnzSOx3ToQveq90yABWnYuEAOQqIMKq5JOMeNOcNsqKFQBVXkAAAAPQAOQ9woNTjhzVrkylbSK3Damt9G9xLllMYjVVMcQbOQgyd3ppjsuBr8zzTzakY2nCB1toVj5RbggEkm89GPgDz609AVWgTm7LrGTabj5Rckc/n7iSQE+nbuC/AVM2fCllBjurSBNvQrEgI+/Gf51Lsah+JeIUtYg20ySOwjiiX6UsjDzUHoB6lugGSaDz1/iSK2KJ50k03KKBObyH7+SqOWXOFHWsCHhd7giTUXWXmCtsvK3jxjGQeczA/tPy9Cioexv7ewnDXztJf3KhpZFQvHbxtII0QMeUcIdiuT1IJPhWNwzFqFpfpbtFNIkm83E5LNA/V47hWY/NyE5R4uh5EcqCmrwH/EJbGWdp4dRix3RJ3W21XZZoxs7sKCqoFB+kFJyes/2c2csUM3fTQytJdSP8wSY1J2q6gHoe8V2K+BY1n61xPBahi5yI8GXZhjCkhIWV0B3bM8iQD6fA0jrok95PMseIxIQ8zJnbDdxAPa3sBYnckqbQQCT5pyc4NA08RcYWSIHKrONpf6IYbILiKOcjI+lGWD7fSvsqKvuOpokuPNV2hlvUBYEDNvB8qgGFIyChVSepxy5nNT9pwPbgN3iiTe0rkH6Cm5jRJ1VeoR2Uttz1Y1ITta2wJkMMKs30nKxhjtCdWxk7Qo9yigXLLjl2miRo12y3JjByQQgsY7vd1OTuJX3CsPhnjAx21urxgl4rZhmTBMt/cSIqYOeiqXz6M09xurAEEFWGQQcggjrnnkYPX3VZ/h0RIPdplSpB2jkUBCY9G0McejJoI+Hiu2JcM+zF18kUkH5yXap2p4nBYrnoNjZPKlqLhiSO/vbu3lSWXDlUO5ZDK8KGKGR92wxKAjAYyO8GeQzTJccLxgRvDGoktzNJCCzCMTThtzMBknJZufhuOBSqgurI7QskjgbI8gqt5eTDfNcykHIijUAedjA3AdFADI4H4YmAmlu0Yd/GkbRSsJDIy5Ms0oyU3MzYCr0RVHuun0yfS/PtkefT+feWv03twclngJ5sniYjn2HwE5oPFcFwBtcHzzEkg81J3Rcydzk5dVIb09DzOCaheOLidnG9xZWttIkpuzIO8kIB+bihHXOSp35zg4VuWQkY+F9JvoVlFtbSxyDcrrGqls+O5QGz6fR414HsytkA+TTXdrjmBDcOFHuR9yfypV0/iFbS5lngjkhsdyfLLaVO6e1efnHOidNjZXcoORz5DoNrxSgqCDkEAgg5BB6EEdffQKH+z+sQ84NRjnA6JdQDnk+MsJVun7vhVG4o1K3B+VaY0gUc5LSQTA+kiF9rj3ZY06VQigU9M7T9NmYobgQSL1S4Hydh05fOYH86YrmCKaPa6pJG46MA6MPDkcg1ZqeiwXClJ4klXnydQwGRg4z0OPEUqnsqhiJewuLiyc5OI33xZJzzifII9gIoMm44F2Iy2cxiRuttKPlFo3MZBifzlB6YRl9OKVJIpbEgDfpjbuuTc6XLz6EHnb7m8cLjJ+lTJLqur2ee9gjv4lGTJb/Mz+3NuxIY+jYw5D7jmaVx7p9580JNkjZBgnXupD4Y2Scm9wz7qDEseOu7ZY7+MWxkOI51cS2suRkbZhjaTj6L4z4E05q45e6kvUOA9gc2Eiwh/p2sq97Zy58GiP1eemU+B8FvTLyexlWJB8nc9LG4lLW0xHQ2d0c7G3YAibl7B1oNs5qtQPDvF0F2WQbo7iP623kG2WMkZ5r4g9QwyCCKnQaCtFFFBpj9JX6iz+1k/oWij9JX6iz+1k/oWigeOyX9T2X2X9703E0odk36ns/sv73r2474rNrCqQgteXJMdtGBuJk5DcQeW1NwJJ5UHlxLxwUk+SWad/esuducRwg/8AqTP0UDrt6nl0rS3EvHAt5pGtphcXzjbNfEckPJTHajoqjGN+CSOhGa9uNeIvkMclhbS95NKS1/cgc5ZXzuiBP7AyR95HLzqyeAOxWado571dlv17o7llkXB29PoDOOpBwOnOg13aWF1fT7I1knmkOTjLsScZZm9HtJxW2uCuwAgrLfylSOfcxHmCDy3S+nl+z+Ktx6RoFtapst4UiXxCLjJ9JPUn31n4oIzRuGbW0XbbQRxA9digE+PNup5nxNSQWrqKAooooCiiigslbAJ5D2npSfwshvrhtQkwYhmOyUj6MYOJJ+fjIRyOM7R+9Xn2m6lKYobGBts+oSdyD4pFjM74z4Ly9PncudQmvXs3ymOLTb0BbWIxPaRvEJxIg81u7mGJlxsUqGHPOGGaB61zh+K4imRgA00DQl9oZgrA4wTz5HzgPSM1AXsMlkttDa3AknUO3ye5ky14o2mTErZZZATlcZAyRjHST0LXpjp63N/H8nkCFpFCsQgBODs5uPNwccyKXrGKS/n3ON9qzb9pK3MD7eSSWtym14ZAduUYA/Sx0oLdI0pr2cys8oWNzymTbcRE7TPZSgjbNA6MSDk49PQ0+adp0cMaxRKEjQYVR0UeAFZQQUYoKitW9sWi3169vb21r3seGLuwGyNmZArg5ByqhwRg8nPXwZO0DtAi0xFDAmWVHMS7cozJt81iCCuSwGakrjX0jwkisZzbNOYowZGIiA3hcdTubavpI5UCHbazrSS6ajWcqIsUnfLCq7cqXjQNnKgIgjYLuyd2BzFMHZTqt9Lbul9FIssD7C8hO+Qt57ctoAADKBgn+XP3g7RbZrS5ujHPGlqdsiyRlH7zliMAn6WWQc+Q7xeeM1g+V2yC2TbZB8tJAGBmMB+63MB1BfkNvXBPQUD/AFj3likqOki7kkUqynoysCrA+wg17LV1Bq/V9DktJmk79IYTHj5XIFZ4FdmC2tlAg2xnaAN2GJyORwBUpYaBbX9rEhiuLNoZvlEO5wLncr579lfdzZs5EgPX3U4anYCWMjkrDmj7VcxvggOocEbhnlyrW+lyfIb9mkZO8lJRoI83t9OOWyWZ8/NqBhgFAUAgY5CgeLDhO2hgkgVC6TZ74uSzTFxtdpGPUsuR4Uvdnt/NBNcaZOcm1IaBjndJbPnYfbt5L7+vSvDtF4p1O3dYrKDf3kY2yd08paR32bFK/NoVXD5cYOfYcwjzahbw2mp3wQ3FtOYp1TbuNrOQmJNpC70dtwA5ZIz+1QbfoqxHzgg5B/8AYq+gKKKKC3ZURxDwlaXsey5iDgHKtna6n91xzH3damaKBDn4a1OzZWsLs3EYHO2vDu8Tju5lAZTjl53xPSvUa/Z3gFnqFv3E0n+73A5ORkZilxtc46FTnnjlTsVHorC1XR4LmMxTxLIh/ZYZGfSPEH2jmKDW/E/Cz2oEjvNJDEAI7xMfLLFRn6ZGO/g58weajPvqc4V49LSJa3bJ3zrmC4TPcXi4+lGfBx0ZD4g464rwNnqWm5MTG/s1593J/wCbjX9oI/0ZQBzwcE4x6cwWp29q1s9za5m06R+8uIoztks5Vw3yiFeRRl6vH6OYoNuIc1dSZwTxM7EWlzKskojEsM45C7t2ztlA8GHRl+/xpyFBpn9JX6iz+1k/oWij9JX6iz+1k/oWigd+yf8AU1n9l/e9K3GeotFqN5dLtZrDSx3fM5jluJCA2DyJ2knl4YB9jV2Tfqez+y/vekTieJZtcvrNn2teacsUZztXvVCSoDn0lCOWT51Bh9hPAay7tQuE3bW2wA8xuH05ceJBwFPgQx9BG9E6Ck7smk26ZFCwxLbM8Mq+KSI7ZB+4g59BzTkDQVooooCiiigKKKKAoooJoEDTT8q4guZM+ZYWyQKAT9ZOTI5x6cAqf4Vpm1jhSyu//MW0UpH7TKCw/wBQw386RODL+ZNLvr21jM01xeTSqrKSSokCAEKQzbUVm2g56gVK9n/aHLeXM9tNEm6FA/exCREOcDaUm89Gyeh9BoJDjTT1xEyLOZkysYt7kQShTjcVEjBJMEL5rA168FaEYI3kYN3k7BmMkUcU2FGFWUwnY7AlzvwD53PNLXHerRTyEGG4IgDIyvpfyqM8+ZEh2soIxzVx0BrO4X4wkuoFTT7aMJCvdl55FiCbVwD3EfeSgegMV5eJ60GwN4qgYGlC/wCHdSOJo9SInVge6MQFoQOqGMZk8fpF2OfCvReMpYfNu7C6Eg8beJrqJunnKyecB7GUEe2gOL+zu31CVZJ3kykYSMAjbGRIJGcKR9JgAhzywPTzqmtSWllef4hdXKxhrYWyq3UkStKSAvnH6WMAcsc6pN2mWiIzyRXkYUc99pMuORPUrgZwRzNJ1hPdTNb3YRTdalKwhlkTvI7G1jDOu1Ry7wjLczzJAPQ0F93eaVJYTWj37xfKrhpRNJbyRh2eUSLneArqMKCSwyAOlXWfYuoltbiG8VgjLKzd2CCRM1wpgCvtjU5C4BxgZ55OffS3sr+We3ttVvXuUU+dIweKTBwfmSoikQHkRgZB5ekQ/Zhx4wvxYmMRpIHyg+rjuEMjSdyOojcKW2Ho27HLAoN1R9Kuq1BV1BQ0g8U6XcJeGW3+WCK4h+eFqId5lhwIstLzXKFlOP8AKvSn40k9p+nxPFEzxJKyyEANbS3ZAKknakJUA8hzbljPjQUn4Ta40toLd5rZ5TvbvZTO+cgMkj7mPMKAdrcseHMVi6R2XLFFerIYg13B3OyCPuoo1CkAqrFizZwdx58hWfw5ftbaW0oieQR72WKO0+RnaCAQsJJPXc2ScnOahuGO1/5ZfJbpbYjkL4bcxkjEYyGlTbtUMRgEMetAw9mertc6dAz/AFiBopOeTvhYxknpjIVW/wBQprrX3ZbLsn1a3H0YtQdgc8/nRzBHs7v78mtg0BRRRQFFFFAUUUUFDSfxFwvLHL8t0/C3Q+ti6R3aDqj+AfH0X9PXl0catcUGk7W7V2lgtHCMIzeWKscy2s8ZHyu2bJG0MQ64PLazEZ8dvaBqoubWCcAqJokkweo3qGx/OtcX+hCPiaORIwImtJJ5fOwC22WFnI6ZO6Mc/ST4U29mYYaXaZ/4Xm/wFm7v/k20CF+kr9RZ/ayf0LRR+kr9RZ/ayf0LRQO/ZP8Aqaz+y/veoLtE4Zh+XW91KAIZ1FpK/wBFoWYlredXxlWVwq7vd0GanuyX9T2X2X971P65o8N1C0M8ayRvyZT/ACI8QQehHSg11dz3dnchlx8sbClSClvqaooAKt0hugARtyckDqCKfeH+J4LyPdE3nLykjYbZYm8UkQ81I5j/AKZpOt9QEbf4VqiNJE/m29xIMpcJjzEaTkFmA/azzIzyJGYziDh+5s2WVpZcR5Ed/Gu+WNBjEd7CB8/EAMd51A6+0NuUUiaN2ihTGl/3cZk5xXMZLWlwCSBsk57W5c0c8vvFPKtmguooooCiiigKtk6H3VdVGHKgQOwwZ0W3/jl//a1P2z3/ABrUHZdxtZafYNbXdzHHJb3MseDk7gGzuUKCSu4sM+w+imG67cdHTpO7/wAETn+oCgf9tQescE2VywkkixMDkTRkxTKfSJEw3xNJfl7tXOILO8mP7sY+7oSaI+0zWJTiDQph1wZXaPl/rRR/Ogm9R0/WlAitbm2ZOQ7+ZG79cf5gmY3JHLO1evTxrxj7N55POutWvnkPXuXW3j9wQBsY99R6X3FUq8raxgz/AJmZmX3jcwq7/ZfiOUjvdWhiXxMUI3cx7VXPxoPS/wCyR2UiPV9RU45bpd4zyHMLsJGPDIpb0zjufRVjsdQiLJDJsSRVOJbdgfOU9CUOMjnkHbyI86J1DjzUNG1R4Li6kvYlVNwkGwkOgcsmCdrAnHUg+PpG09N1vS9Zg25jnVgC0L47xSP8ydRg/tAY64POgTdF1zhyyl76G/kYRh+6hbeyRd7tMgiUoDlto6sfu61icEbtV1ttRSMxWtqpSPzQu5mDgA4HNiZZJD4jcBnpltg7FNHRt3yYsQcgNI7L7sE9PYfRWTxfx1ZaTCEAUybcRW0eFJz0yAPMXPjj3Ak0De9wq43MBk8snGfjVwetQ2XZjNqoN1rEs8csh8yCPCCGMZCghg2Cc5x19OTkDN8jUsO35Dq15Bt+irneo+5CigezbQbTzUfrvD8F5GI51LIGDAB2TmMgHKEHxrXa8OcUwA93qNvPz+jIvP4sn/eqz8WcTW5Bm0yCdB17gtuPwZsfgNA2xcExQbmtpZ0l2MELzyzIpKlVJidirbeRAIpb4e4b1qOeHvbkmONyZnabvlnQnO1YDGpjJ8CWJFYp7chGB8t0y8gOfFcrj05kCH0+HhUrZ9t+jyA5naMgdJI3GfYNoIoPLs3U/wCJa03PabxV6ctyh88/Zn+YrYtIfY3ETYNcNndeXU1xgjBG5tgHt5Rg5/ep8oCiiigKKKKAooqhoBjUZruvw2sXezMFUHH7zMeiqo5sx8FGTWFrPFQifuIUNxdEZEKYBUf5pWPmxr7W5noASa1Lxd2hCCbeZI7rUF3Knd5+S2IIw3dg/WS5zlz/ACxghI8Ua1KC0OdupauUiKEki0tmLJHGcft4ZifQWfkNozt/SrBYYIol+jHGqDHTCKFH/StRdiHCkjs+p3JLvJlYi/nM3hJKSefUbQfRu8CK3OKDTP6Sv1Fn9rJ/QtFH6Sv1Fn9rJ/QtFA8dkv6nsvsv73pvpQ7Jf1PZfZf3vTfQRev8PQXkRhuIxJGw6HGQfBlPVWHPmPSaTYNfudKZYNRLTWhOIr0AnYMgKtxgcj+/nn7a2NXhc2aSKVdVZW5FWAYEegg9aBL1TgZTGzae0SLMNzwOBLZTgnOTGPoE55PHjp94U7nXJ9Jb5sNCDgmxuG3wuchSLO5XO0D/ACPjljzfCmKXhi/0192llZrX9qxlcjB8TBI2duc9Dy9h8JDS+M9P1LdazqFm6Pa3KBX3DqAG5Pj93n48qDN0bj22lk7iYPa3P/AuMIz+AMbfRkBPQqTnBpm3itc652bEoVtmSWEf7pc7mRMde4nB72A8uQyQOXLAAqFsNUv7CQRGVuZ2pa37bQTj/d79QY36jk2088YzQbiopRsu0a27wQ3SyWUx6JcAIjfwSgmNh/q6nHWmtZQcY6HxoL6KoDVaBUbsy0wyPI1lE7u5clst5xJJIBPiSTipW14Ys4mLR2sCEnmViQHw8QKlqKC1Vq6iigKoarVGoOcO0rQpL7iKS2iKh5FjCluQG23EhyR/CfjSHp1hMLxIAxjm78Q7gcFGL92cEEHqT41uWCFZOMHYkZjAAXxyLXBb3eH3ikS/TPFGCMZ1SPkPbOlBs2Xst1fkq67N3YXbzVgwHowHOfeWzTBwv2VWdnJ3533Fz1M0x3MDy5qOg6deZ9tOgqtBai4q6iigKKKKC1lzy8KhtR4LsJx89aQP7TGob8Qwf51N0UGDo+jxWsKQwJsijGFUZOOp6nmeZNZ1FFAUVQmqB6C6qFhUFrHGtnAe7MneT9BBCO+mJ6gd2mSPe2BSvxDxXcooa4ki0yFum4i4vHHLPdxJlEPtO/GQcUDjrXEtrahTPMqFjhV5s7nkMJGuXY8x0B60m8TcYSCMvcSnTbfqB5rX845D5uPmIgf8x3MP3aQLrjtEErabCVlMDSm9nInupVEoiJHhFnz+WOQx5oGDSbp9hd6mzCOKa5umkBaUsWVUweTFjtXzjnJ9HLHSglda7U5NrwWEQtrZ856tNIWHnPLKSSzHnz/61L9mXY9LdMlxeRlLYecsZ815v8ox+yh8SeZxy65p04A7D4rYrNelJpRgrHgmONgSQcn6w49IwPbW1kTFBZbQBFCqAqqMKByAAGAAB0GB0r1oooNMfpK/UWf2sn9C0UfpK/UWf2sn9C0UDx2S/qey+y/vem+lDsl/U9l9l/e9N9AUUUUFvdioPijg60vows8fnLzSVTtljI5go45jB54PL2VPUUCIf8T05RzOpW6jmMbbyMdOWMrMOp8G9tS+kcR2GpRsiFJPCSCVQHXHg8L8+viRjI60xbBULrnB1ndENNCDIpysqkxyr7RImG/nQRF32dRrGy2krQo3WCRRc2pOQfqZc7fR5jLyNKh4evLI5WG5t/RJp7m6t8k8i1jNlwvsQn3imqGy1e0+qmjv4h0Sf5i4A54HfKCj49LKD7qyrfj+1DCO532cp6Jcr3QPTOyU/NuAeWVagg9D44vDlU+S6htPMQv8kulA5EvbT8s59BUdetTK9plmuBciazcnG25heLPpw+ChHXnnFS2qcPWl2o+UQRTDAwzKCR4ja/0h1PQ+NQ03BEiLttL64iTGDFMFvYsZyRtm88fjoGa01KOVQ8LpIh6MjB1PuK5BrJBrWF1wTOrF30+2lY/+rYzPYTYAwPMPmkn+MCsR9Tntsk3uqWm0c/ltqLqD2DvYlx94Y0G26K1zpfGl+/1U+lXoxnbHM1tL72V9+PdgVKpxlep9fpNyPS0Mkdwvs24IY/DlQONUak9u1KxTHyj5Rak9BcW0sZPtHmkVnx8f6YwyNQtenjPGp+DEH+VBrvhmGR+K7yXYSiK6FgDtBCIFBboCQKXtd4V+TcSWuZjJJPeQ3P0MBUadyQTknIEa+GPOPTHPZXBl7bxzahK1xb4uLwuhE8bB4xEgVvNb0lvhXhxBpUU2p2FzB8nZVnYzyKyl/MiKxZbP0RzGB4leVBsMVWsU6jF/xU/EPdVjarCBnvowB1JdRj386DNoqBfjnTVzm/tBjw+URf8ATdWHd9p2lRkA3sRJGfMJl+JiDY++gaqKU5O0W25d1FeT5GfmrOZhj3lV+NXrxddOR3elXZB/akMMPxVn3D4UDTRSJqfFt+nJzpln6DcXZkJ/0IE5/wCo1GniZ5gAdRuJO8OwLYWLIN3M+bPOHB5K5yGHIN6KDZLy4BJIAHieQ+NLl/2jafE2wTrNJzxHADcSEg4xtizg+wkUkXunD5oyafJOZpxbh7+873Eh3AMYYi6dVOQAvTGB1rLnW9jiuALiK3EFzBA0VlAsKsJza7m3ybn3bbggYxzQGgn9R4vvSpaK0S2jwD39/KsKAekxKS/LxBK9aU7vX45y3e3l1qHnIhjs1+S2qvKVSNJJdwY7n5Al8Y8KyeItCtIf8UjMYkaPTO+SSYtNIryfKVbDylsHKRkbcUvQ6s1zc3cFvC90Jjp8m6IgqPkyQmUGUnan0WGfSMUGTFqtwmyCFIdPR9RNm0dtHmUiLumc/KW5E4c4OwfR8c4pZtZbZ7eEvulu7mxvI2CFpbh5zOEtxIFJY4Rcc/2V8eQrY1r2aXFw/eXkvcg3sl4sUDEyI8u0bTOcDACZ81M8zz5U7aBwpZ2a7ba3SPlgtjLnPXc585s4HUmg1Vwf2LPKkD33zSLEFMMbEPLuleb51uW3G9VKrk/NjmK3BpejQW8axwRLGg6KowPf7T7TzrNCiqgUFAtVoooCiiig0x+kr9RZ/ayf0LRR+kr9RZ/ayf0LRQPHZL+p7L7L+96b6UOyX9T2X2X97030BRRRQFFFFAUUUUBWNf2McqbJY1kQ9VZQyn7jWTRQKMnZ5FGS1jNNZN1xE26En228mUx/DtqqPrFuMNHb3yg/SRjaykeko26Mn2BlFNtFAoeUe3jYC7hubM5xmaI92T05Sx7kPvzTDp+s29wuYJ45R6Y3V/6Sayynt/8Af3VCajwPYztukto9+CO8Ud3IM9cSR4bPtoPbUuF7K4z39rBIT4tGpP4sZqMPZtYjnEs0HiBDcTRKPcittHwrzHZ+0Zza6jewc8hDIJ4/vWYMx9GN2OX315/4XrsWdl7Zzjw762aM/wD2WAoL04MuE5w6teg+AkMVwg9m1kB5e014PwbfEeddWczeJl09Mn3lJB/0rIfV9YTAOn28uBzMV3g8vQsiDn9/31X/AG5nQ4m0m+QYzlFSf7vmmJoIy64KvSOUOit/FZOv3+a5514jgG5yCbHRD6fmJB+dTcfaVa/+rDewegy2kyg+7CmrR2r6Vkj5Qcjw7mbPw2UETJwJMTkafowPpMch93m7R8c0JwXejO200NSev/hpG5ejqKl4e1LTXYqkkrkeC207Z92Eq5u0WH9i01B/atlN/wBwKDCteD73qx0yM/8AyrAkj0YLSCs634cvxndqZHoEVrDGFGP39568+tUj46Z+cemagw9LQrF/yysrH34q5eIdQcHu9LdD4d9cRR5+6PeaCh4LYnMmo6g4IwV75Y1Pp+pRD8DWBFwdbSQNK1nLJKBJtiubmRyzISqjc7MAG2ghscg3MVnmfWXBAgsoT4FppJ8f6VRM/EdaI+HtTZyZdT2oeqQ20aY90km8/wAqDzseHEt7m1+T2UMUJilMpWOPcsnzZjG/G7xk6cuXurA1DWYoIbI3l1DFLBMZJFllUyMmyeIlVUlmJEi9BUkOzuFsfKbi7ucf8W4cD8EWxCPeKkdP4NsIB81aW6e0RLn4nnQIEmsSSCMWltc3O3UzdhlhaKIwu8jECSYIN2JMe/xrOk4Y1i5a5DG3tIbieKX9q4mQwiLaVKlUz8zHkHPjzrZISqgUCZB2YW7yGa9eW8nbG5pG2IQpyq9zHhNoPMA7udNlpZpGoVEVFHgoCjn7FwKyKKAooooCiiigKKKKAooooNMfpK/UWf2sn9C0UfpK/UWf2sn9C0UDx2Sn/wCD2f2X9703Zrj2w4+1KCNYobyZI0GFVWwAOuAK9/Kdq/r8/wCOg67zRmuRPKdq/r8/46PKdq/r8/46DrvNGa5E8p2r+vz/AI6PKdq/r8/46DrvNGa5E8p2r+vz/jo8p2r+vz/joOu80ZrkTynav6/P+Ojynav6/P8AjoOu80ZrkTynav6/P+Ojynav6/P+Og67zRmuRPKdq/r8/wCOjynav6/P+Og67zVMVyL5TtX9fn/HR5TtX9fn/HQddYFUKCuRvKdq/r8/46PKdq/r8/46DrraKNvtPxrkXynav6/P+Ojynav6/P8AjoOusD0/zqmwVyN5TtX9fn/HR5TtX9fn/HQddbRVcCuRPKdq/r8/46PKdq/r8/46DroKKrmuRPKdq/r8/wCOjynav6/P+Og67zRmuRPKdq/r8/46PKdq/r8/46DrvNGa5E8p2r+vz/jo8p2r+vz/AI6DrvNGa5E8p2r+vz/jo8p2r+vz/joOu80ZrkTynav6/P8Ajo8p2r+vz/joOu80ZrkTynav6/P+Ojynav6/P+Og67zRmuRPKdq/r8/46PKdq/r8/wCOg67zRmuRPKdq/r8/46PKdq/r8/46Dan6Sn1Fn9rJ/QtFaa1riu8uwq3NxJMEJKh2zgnkS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data:image/jpeg;base64,/9j/4AAQSkZJRgABAQAAAQABAAD/2wCEAAkGBhESERQUEhIVFRQUFBwXGRcYFx0VGBcZFhgYFhcZGxgYJyYeHiAkGxkXHzAgIycpLS0sGB8xNTAqNSYrLCkBCQoKBQUFDQUFDSkYEhgpKSkpKSkpKSkpKSkpKSkpKSkpKSkpKSkpKSkpKSkpKSkpKSkpKSkpKSkpKSkpKSkpKf/AABEIAJsBRgMBIgACEQEDEQH/xAAcAAACAQUBAAAAAAAAAAAAAAAABgUBAgQHCAP/xABMEAACAQMCAwMHCAgDBgQHAAABAgMABBEFEgYhMQcTQRciUVRhcZEUIzIzc4GS0Qg1QmJyobLCFVKCFkRTorHBJDRD8CVjk6Oks9L/xAAUAQEAAAAAAAAAAAAAAAAAAAAA/8QAFBEBAAAAAAAAAAAAAAAAAAAAAP/aAAwDAQACEQMRAD8Anuzns50y4021lmtI3keLLMd2SdzDng+geimTyS6P6jF8W/Ojsl/U9l9l/e9N9AoeSXR/UYvi350eSXR/UYvi35030UCh5JdH9Ri+LfnR5JdH9Ri+LfnTfRQKHkl0f1GL4t+dHkl0f1GL4t+dN9FAoeSXR/UYvi350eSXR/UYvi35030UCh5JdH9Ri+LfnR5JdH9Ri+LfnTfVC1Ao+SXR/UYvi350eSXR/UYvi35027q8bu/jiXdK6xqP2nYIvxbAoFjyS6P6jF8W/OjyS6P6jF8W/Osu87SNKi+lfQE+hHEpOfACPJrEPabbYylvfSD0rZy4x6ckAYoDyTaP6jF8W/OjyTaP6jF/zfnWHc9qG0AmxmTPTvp7aEffulyPhUdB2sTPzEFiv8eqwg/BVNBO+SbR/UYvi350eSbR/UYvi350vv2tt53n6YhXrm8kk+Hdw4P3E1gS9rM+Ti80cDPLJu2PxCjNA3+SbR/UYvi350eSXR/UYv8Am/Ok1u1i49d0b/8AL/8A5rOt+06dgCtzo7Hx/wDEzRE/dIgxQMnkm0f1GL4t+dHkn0b1GL4t+dQg7ULnOO605v4dViGfduXNZ8PHGospI0lpABkGG7hmQ+zcAOfsAoMzyTaP6jF8W/OjyS6P6jF8W/OiLjuVRmfS7+MDqVjSbn/DGxf7wtey9pmnBgssrwM3RbiKSA/GRQP50Hj5JdH9Ri+LfnR5JdH9Ri+LfnTDp2t29wCYJopQOvdyLJj37CcVmF6BS8kuj+oxfFvzo8kuj+oxfFvzpuBqtAoeSXR/UYvi350eSXR/UYvi35030UCh5JdH9Ri+LfnR5JdH9Ri+LfnTfRQKHkl0f1GL4t+dHkl0f1GL4t+dN9FAoeSXR/UYvi350eSXR/UYvi35030UCh5JdH9Ri+LfnR5JdH9Ri+LfnTfRQc/9unCFlZQ2zW1ukReVwxXOSAqkdSfTVamP0lfqLP7WT+haKB47Jf1PZfZf3vTfSh2S/qey+y/vem+gKKKKAooooCirWNLGocf26yNDAJLudfpR2679nXG+Q4RBy8WoGgmsS/1aGBC80iRoOrOwUfE/9q1HrHapO7urTiKONdzpYqLqVQWCHfdSYhTBwdygjzwOtQkkd410yvFFFLHcW0Eks7G+uV+WEqrI8nza7SC3mKmD0yOVBtCXtPtypa2hnulAJMkceyEBfpEzzbI8D05pTu+1i7mfZbrbqcE7YhJqEwGAc7YgsY5kDmcDPM+NRGocOI0q9/JNctHrsdsDPIZAYnWFnXu+ScyxzgDlimOaAQS8Qrbr3W2zgZBEO72t8mnOVCYwc88igiLyx166KgG6B5N89PHZI3+YCG3zJgZB+t5Zr0XsjlAaW5nsocYJfumujy6lpLl+R8P2hTxbaZcSXOm3Eik91aSrMWwGEkqQHmP4lfPoqNuksEsZ7O81CECR5mJ71Q6rJM0qgKST5uVGMeFB7WnZ1GpEb390cjcY43jtlbGFLbbdUbAOPH0VleSfTGYvLC87n9qaaSY/FmrGPHOlyTJPE8k8saPEvcwzS8pWRnHmrgnzB7hn017XvaOqRPKtjfssYJZmg7kKFGSSZivIDxANBHcR6Ro2mLCTpkcjTzCJFWNXYuQcD5w/dXvbXUac4+HplOMZEVovL8dKPEHFNxq62s1naPFHZ3C3JnuWWOD5sZwSp5gEc8EnljkacdP0S5vkSW41EtEx3KlkTBER0wZecrDPtHjQF9xqtsnz2mSwqeQDyWkYPjgAyjPuqDg7erB3CrZ3TOeQCpG7H3BXJ+FSOoWemaff2kRtrZBciQ97KhlkMqtEsQDvk8y5yc+HUVb2f30pvblGleRihknDA4inE8kaqB0XMOzzQTyQHxzQZ8PabaspzaXwQeJs5CuB/CCKw7jtY0gELMsieyS1YAAnqdw6ek+2pvtCuZF0+buWmEpACdyju5YMG2/NecoYKU3eG6k3jDiG5ie3t4JJIHNnC8MWd5mmluEjeJ2lBL7I9xwSM7iSeVAz2uqaDdFdpsJWIwAyRBsZPIK4B655e3PjWTP2ZaS5y1hBk/5V2/yUipTUeGbO5BE9tDJ1HnRqTj2NjI+40oarYxWU0cVld3FvIxUd2Va7tVEjCOISK31QZ/MUqw555HFAweT60XHdNcwgDGIrqZF/DuK/yrxuuDbkA91ql0MjG2ZYriPHtVlUn72rx/2+NsVj1OL5MxOFnUmS1lOPCTG5D47XGR6TzNZd72hWELlZ5jFzwrPG6xv+8kgGxhz6g0Cte9nc/LfaaZdhcnKxPYTMT0w0W9AR6TWKlnc23MJrFr0HzcialBy6Ha26Qr7gPurYmn8S2c5xDdQSnGcJKjn4A5/lUrig1hZcd3qPsW40+8IIGxy2m3JJHjHLlfuAOaYF7R0jOL21ubPAzveMyQ//AFodw+OKY9S0e3nXbPDHKPQ6B8eHLcDj7qXT2eQRc7Ka4siPCGQmMn2wybk+GDQMWm6vDcJvhlSVM43Iwdc4BxlSefMcvbWYpyK1pd8E3KOZDBb3Lf8AGti2m3eclicoTE595Gast+KLy3cIbncfC31GMWkreOI7uP5qQ55fRNBs+ilVO0CBHWO8V7ORunfAd05/cnUmNvZkqceFMsE6uAykEHmCDkH3EdaD1ooooCiiigKKKKDTH6Sv1Fn9rJ/QtFH6Sv1Fn9rJ/QtFA8dkv6nsvsv73pvpQ7Jf1PZfZf3vTfQFFUzURr/FlrZBTcSbC+Qi4LPIQPooq5JPNR72A8aCWJpS1ftBhjd4rVGupkHnCIjuovbNMfMjHI5yc8qTeNuOGCMbx3tYmGEsoXUXkw9M8gyIY+o2rz68/Ctd2vG0l7dWlqI0gsjcxL8lTlGVeRFYSEYMh8ct4nPKgbeIuPe/LRSSm+cI7NbWr9xZosaln3y/W3ACqWIGFOMc8g1DmaeURxySlbebSp7pbeBTbwxFEmCqVjbMgHdDJbJbPOlmJXkMFqizGWM3CmOMb3V33DYF/wAv0Qxz4vy9OzNM7NNTuvkzzGOyENkbRgMTSPG3eBjsACoSshX6Rx159KBSbu0smACp3mhxnoELuL/mfDccDr1wPZTFea5311cm1R7otdafcKsK7ge5UtKveKAFAwoG4jnmnzSOx3ToQveq90yABWnYuEAOQqIMKq5JOMeNOcNsqKFQBVXkAAAAPQAOQ9woNTjhzVrkylbSK3Damt9G9xLllMYjVVMcQbOQgyd3ppjsuBr8zzTzakY2nCB1toVj5RbggEkm89GPgDz609AVWgTm7LrGTabj5Rckc/n7iSQE+nbuC/AVM2fCllBjurSBNvQrEgI+/Gf51Lsah+JeIUtYg20ySOwjiiX6UsjDzUHoB6lugGSaDz1/iSK2KJ50k03KKBObyH7+SqOWXOFHWsCHhd7giTUXWXmCtsvK3jxjGQeczA/tPy9Cioexv7ewnDXztJf3KhpZFQvHbxtII0QMeUcIdiuT1IJPhWNwzFqFpfpbtFNIkm83E5LNA/V47hWY/NyE5R4uh5EcqCmrwH/EJbGWdp4dRix3RJ3W21XZZoxs7sKCqoFB+kFJyes/2c2csUM3fTQytJdSP8wSY1J2q6gHoe8V2K+BY1n61xPBahi5yI8GXZhjCkhIWV0B3bM8iQD6fA0jrok95PMseIxIQ8zJnbDdxAPa3sBYnckqbQQCT5pyc4NA08RcYWSIHKrONpf6IYbILiKOcjI+lGWD7fSvsqKvuOpokuPNV2hlvUBYEDNvB8qgGFIyChVSepxy5nNT9pwPbgN3iiTe0rkH6Cm5jRJ1VeoR2Uttz1Y1ITta2wJkMMKs30nKxhjtCdWxk7Qo9yigXLLjl2miRo12y3JjByQQgsY7vd1OTuJX3CsPhnjAx21urxgl4rZhmTBMt/cSIqYOeiqXz6M09xurAEEFWGQQcggjrnnkYPX3VZ/h0RIPdplSpB2jkUBCY9G0McejJoI+Hiu2JcM+zF18kUkH5yXap2p4nBYrnoNjZPKlqLhiSO/vbu3lSWXDlUO5ZDK8KGKGR92wxKAjAYyO8GeQzTJccLxgRvDGoktzNJCCzCMTThtzMBknJZufhuOBSqgurI7QskjgbI8gqt5eTDfNcykHIijUAedjA3AdFADI4H4YmAmlu0Yd/GkbRSsJDIy5Ms0oyU3MzYCr0RVHuun0yfS/PtkefT+feWv03twclngJ5sniYjn2HwE5oPFcFwBtcHzzEkg81J3Rcydzk5dVIb09DzOCaheOLidnG9xZWttIkpuzIO8kIB+bihHXOSp35zg4VuWQkY+F9JvoVlFtbSxyDcrrGqls+O5QGz6fR414HsytkA+TTXdrjmBDcOFHuR9yfypV0/iFbS5lngjkhsdyfLLaVO6e1efnHOidNjZXcoORz5DoNrxSgqCDkEAgg5BB6EEdffQKH+z+sQ84NRjnA6JdQDnk+MsJVun7vhVG4o1K3B+VaY0gUc5LSQTA+kiF9rj3ZY06VQigU9M7T9NmYobgQSL1S4Hydh05fOYH86YrmCKaPa6pJG46MA6MPDkcg1ZqeiwXClJ4klXnydQwGRg4z0OPEUqnsqhiJewuLiyc5OI33xZJzzifII9gIoMm44F2Iy2cxiRuttKPlFo3MZBifzlB6YRl9OKVJIpbEgDfpjbuuTc6XLz6EHnb7m8cLjJ+lTJLqur2ee9gjv4lGTJb/Mz+3NuxIY+jYw5D7jmaVx7p9580JNkjZBgnXupD4Y2Scm9wz7qDEseOu7ZY7+MWxkOI51cS2suRkbZhjaTj6L4z4E05q45e6kvUOA9gc2Eiwh/p2sq97Zy58GiP1eemU+B8FvTLyexlWJB8nc9LG4lLW0xHQ2d0c7G3YAibl7B1oNs5qtQPDvF0F2WQbo7iP623kG2WMkZ5r4g9QwyCCKnQaCtFFFBpj9JX6iz+1k/oWij9JX6iz+1k/oWigeOyX9T2X2X9703E0odk36ns/sv73r2474rNrCqQgteXJMdtGBuJk5DcQeW1NwJJ5UHlxLxwUk+SWad/esuducRwg/8AqTP0UDrt6nl0rS3EvHAt5pGtphcXzjbNfEckPJTHajoqjGN+CSOhGa9uNeIvkMclhbS95NKS1/cgc5ZXzuiBP7AyR95HLzqyeAOxWado571dlv17o7llkXB29PoDOOpBwOnOg13aWF1fT7I1knmkOTjLsScZZm9HtJxW2uCuwAgrLfylSOfcxHmCDy3S+nl+z+Ktx6RoFtapst4UiXxCLjJ9JPUn31n4oIzRuGbW0XbbQRxA9digE+PNup5nxNSQWrqKAooooCiiigslbAJ5D2npSfwshvrhtQkwYhmOyUj6MYOJJ+fjIRyOM7R+9Xn2m6lKYobGBts+oSdyD4pFjM74z4Ly9PncudQmvXs3ymOLTb0BbWIxPaRvEJxIg81u7mGJlxsUqGHPOGGaB61zh+K4imRgA00DQl9oZgrA4wTz5HzgPSM1AXsMlkttDa3AknUO3ye5ky14o2mTErZZZATlcZAyRjHST0LXpjp63N/H8nkCFpFCsQgBODs5uPNwccyKXrGKS/n3ON9qzb9pK3MD7eSSWtym14ZAduUYA/Sx0oLdI0pr2cys8oWNzymTbcRE7TPZSgjbNA6MSDk49PQ0+adp0cMaxRKEjQYVR0UeAFZQQUYoKitW9sWi3169vb21r3seGLuwGyNmZArg5ByqhwRg8nPXwZO0DtAi0xFDAmWVHMS7cozJt81iCCuSwGakrjX0jwkisZzbNOYowZGIiA3hcdTubavpI5UCHbazrSS6ajWcqIsUnfLCq7cqXjQNnKgIgjYLuyd2BzFMHZTqt9Lbul9FIssD7C8hO+Qt57ctoAADKBgn+XP3g7RbZrS5ujHPGlqdsiyRlH7zliMAn6WWQc+Q7xeeM1g+V2yC2TbZB8tJAGBmMB+63MB1BfkNvXBPQUD/AFj3likqOki7kkUqynoysCrA+wg17LV1Bq/V9DktJmk79IYTHj5XIFZ4FdmC2tlAg2xnaAN2GJyORwBUpYaBbX9rEhiuLNoZvlEO5wLncr579lfdzZs5EgPX3U4anYCWMjkrDmj7VcxvggOocEbhnlyrW+lyfIb9mkZO8lJRoI83t9OOWyWZ8/NqBhgFAUAgY5CgeLDhO2hgkgVC6TZ74uSzTFxtdpGPUsuR4Uvdnt/NBNcaZOcm1IaBjndJbPnYfbt5L7+vSvDtF4p1O3dYrKDf3kY2yd08paR32bFK/NoVXD5cYOfYcwjzahbw2mp3wQ3FtOYp1TbuNrOQmJNpC70dtwA5ZIz+1QbfoqxHzgg5B/8AYq+gKKKKC3ZURxDwlaXsey5iDgHKtna6n91xzH3damaKBDn4a1OzZWsLs3EYHO2vDu8Tju5lAZTjl53xPSvUa/Z3gFnqFv3E0n+73A5ORkZilxtc46FTnnjlTsVHorC1XR4LmMxTxLIh/ZYZGfSPEH2jmKDW/E/Cz2oEjvNJDEAI7xMfLLFRn6ZGO/g58weajPvqc4V49LSJa3bJ3zrmC4TPcXi4+lGfBx0ZD4g464rwNnqWm5MTG/s1593J/wCbjX9oI/0ZQBzwcE4x6cwWp29q1s9za5m06R+8uIoztks5Vw3yiFeRRl6vH6OYoNuIc1dSZwTxM7EWlzKskojEsM45C7t2ztlA8GHRl+/xpyFBpn9JX6iz+1k/oWij9JX6iz+1k/oWigd+yf8AU1n9l/e9K3GeotFqN5dLtZrDSx3fM5jluJCA2DyJ2knl4YB9jV2Tfqez+y/vekTieJZtcvrNn2teacsUZztXvVCSoDn0lCOWT51Bh9hPAay7tQuE3bW2wA8xuH05ceJBwFPgQx9BG9E6Ck7smk26ZFCwxLbM8Mq+KSI7ZB+4g59BzTkDQVooooCiiigKKKKAoooJoEDTT8q4guZM+ZYWyQKAT9ZOTI5x6cAqf4Vpm1jhSyu//MW0UpH7TKCw/wBQw386RODL+ZNLvr21jM01xeTSqrKSSokCAEKQzbUVm2g56gVK9n/aHLeXM9tNEm6FA/exCREOcDaUm89Gyeh9BoJDjTT1xEyLOZkysYt7kQShTjcVEjBJMEL5rA168FaEYI3kYN3k7BmMkUcU2FGFWUwnY7AlzvwD53PNLXHerRTyEGG4IgDIyvpfyqM8+ZEh2soIxzVx0BrO4X4wkuoFTT7aMJCvdl55FiCbVwD3EfeSgegMV5eJ60GwN4qgYGlC/wCHdSOJo9SInVge6MQFoQOqGMZk8fpF2OfCvReMpYfNu7C6Eg8beJrqJunnKyecB7GUEe2gOL+zu31CVZJ3kykYSMAjbGRIJGcKR9JgAhzywPTzqmtSWllef4hdXKxhrYWyq3UkStKSAvnH6WMAcsc6pN2mWiIzyRXkYUc99pMuORPUrgZwRzNJ1hPdTNb3YRTdalKwhlkTvI7G1jDOu1Ry7wjLczzJAPQ0F93eaVJYTWj37xfKrhpRNJbyRh2eUSLneArqMKCSwyAOlXWfYuoltbiG8VgjLKzd2CCRM1wpgCvtjU5C4BxgZ55OffS3sr+We3ttVvXuUU+dIweKTBwfmSoikQHkRgZB5ekQ/Zhx4wvxYmMRpIHyg+rjuEMjSdyOojcKW2Ho27HLAoN1R9Kuq1BV1BQ0g8U6XcJeGW3+WCK4h+eFqId5lhwIstLzXKFlOP8AKvSn40k9p+nxPFEzxJKyyEANbS3ZAKknakJUA8hzbljPjQUn4Ta40toLd5rZ5TvbvZTO+cgMkj7mPMKAdrcseHMVi6R2XLFFerIYg13B3OyCPuoo1CkAqrFizZwdx58hWfw5ftbaW0oieQR72WKO0+RnaCAQsJJPXc2ScnOahuGO1/5ZfJbpbYjkL4bcxkjEYyGlTbtUMRgEMetAw9mertc6dAz/AFiBopOeTvhYxknpjIVW/wBQprrX3ZbLsn1a3H0YtQdgc8/nRzBHs7v78mtg0BRRRQFFFFAUUUUFDSfxFwvLHL8t0/C3Q+ti6R3aDqj+AfH0X9PXl0catcUGk7W7V2lgtHCMIzeWKscy2s8ZHyu2bJG0MQ64PLazEZ8dvaBqoubWCcAqJokkweo3qGx/OtcX+hCPiaORIwImtJJ5fOwC22WFnI6ZO6Mc/ST4U29mYYaXaZ/4Xm/wFm7v/k20CF+kr9RZ/ayf0LRR+kr9RZ/ayf0LRQO/ZP8Aqaz+y/veoLtE4Zh+XW91KAIZ1FpK/wBFoWYlredXxlWVwq7vd0GanuyX9T2X2X971P65o8N1C0M8ayRvyZT/ACI8QQehHSg11dz3dnchlx8sbClSClvqaooAKt0hugARtyckDqCKfeH+J4LyPdE3nLykjYbZYm8UkQ81I5j/AKZpOt9QEbf4VqiNJE/m29xIMpcJjzEaTkFmA/azzIzyJGYziDh+5s2WVpZcR5Ed/Gu+WNBjEd7CB8/EAMd51A6+0NuUUiaN2ihTGl/3cZk5xXMZLWlwCSBsk57W5c0c8vvFPKtmguooooCiiigKtk6H3VdVGHKgQOwwZ0W3/jl//a1P2z3/ABrUHZdxtZafYNbXdzHHJb3MseDk7gGzuUKCSu4sM+w+imG67cdHTpO7/wAETn+oCgf9tQescE2VywkkixMDkTRkxTKfSJEw3xNJfl7tXOILO8mP7sY+7oSaI+0zWJTiDQph1wZXaPl/rRR/Ogm9R0/WlAitbm2ZOQ7+ZG79cf5gmY3JHLO1evTxrxj7N55POutWvnkPXuXW3j9wQBsY99R6X3FUq8raxgz/AJmZmX3jcwq7/ZfiOUjvdWhiXxMUI3cx7VXPxoPS/wCyR2UiPV9RU45bpd4zyHMLsJGPDIpb0zjufRVjsdQiLJDJsSRVOJbdgfOU9CUOMjnkHbyI86J1DjzUNG1R4Li6kvYlVNwkGwkOgcsmCdrAnHUg+PpG09N1vS9Zg25jnVgC0L47xSP8ydRg/tAY64POgTdF1zhyyl76G/kYRh+6hbeyRd7tMgiUoDlto6sfu61icEbtV1ttRSMxWtqpSPzQu5mDgA4HNiZZJD4jcBnpltg7FNHRt3yYsQcgNI7L7sE9PYfRWTxfx1ZaTCEAUybcRW0eFJz0yAPMXPjj3Ak0De9wq43MBk8snGfjVwetQ2XZjNqoN1rEs8csh8yCPCCGMZCghg2Cc5x19OTkDN8jUsO35Dq15Bt+irneo+5CigezbQbTzUfrvD8F5GI51LIGDAB2TmMgHKEHxrXa8OcUwA93qNvPz+jIvP4sn/eqz8WcTW5Bm0yCdB17gtuPwZsfgNA2xcExQbmtpZ0l2MELzyzIpKlVJidirbeRAIpb4e4b1qOeHvbkmONyZnabvlnQnO1YDGpjJ8CWJFYp7chGB8t0y8gOfFcrj05kCH0+HhUrZ9t+jyA5naMgdJI3GfYNoIoPLs3U/wCJa03PabxV6ctyh88/Zn+YrYtIfY3ETYNcNndeXU1xgjBG5tgHt5Rg5/ep8oCiiigKKKKAooqhoBjUZruvw2sXezMFUHH7zMeiqo5sx8FGTWFrPFQifuIUNxdEZEKYBUf5pWPmxr7W5noASa1Lxd2hCCbeZI7rUF3Knd5+S2IIw3dg/WS5zlz/ACxghI8Ua1KC0OdupauUiKEki0tmLJHGcft4ZifQWfkNozt/SrBYYIol+jHGqDHTCKFH/StRdiHCkjs+p3JLvJlYi/nM3hJKSefUbQfRu8CK3OKDTP6Sv1Fn9rJ/QtFH6Sv1Fn9rJ/QtFA8dkv6nsvsv73pvpQ7Jf1PZfZf3vTfQRev8PQXkRhuIxJGw6HGQfBlPVWHPmPSaTYNfudKZYNRLTWhOIr0AnYMgKtxgcj+/nn7a2NXhc2aSKVdVZW5FWAYEegg9aBL1TgZTGzae0SLMNzwOBLZTgnOTGPoE55PHjp94U7nXJ9Jb5sNCDgmxuG3wuchSLO5XO0D/ACPjljzfCmKXhi/0192llZrX9qxlcjB8TBI2duc9Dy9h8JDS+M9P1LdazqFm6Pa3KBX3DqAG5Pj93n48qDN0bj22lk7iYPa3P/AuMIz+AMbfRkBPQqTnBpm3itc652bEoVtmSWEf7pc7mRMde4nB72A8uQyQOXLAAqFsNUv7CQRGVuZ2pa37bQTj/d79QY36jk2088YzQbiopRsu0a27wQ3SyWUx6JcAIjfwSgmNh/q6nHWmtZQcY6HxoL6KoDVaBUbsy0wyPI1lE7u5clst5xJJIBPiSTipW14Ys4mLR2sCEnmViQHw8QKlqKC1Vq6iigKoarVGoOcO0rQpL7iKS2iKh5FjCluQG23EhyR/CfjSHp1hMLxIAxjm78Q7gcFGL92cEEHqT41uWCFZOMHYkZjAAXxyLXBb3eH3ikS/TPFGCMZ1SPkPbOlBs2Xst1fkq67N3YXbzVgwHowHOfeWzTBwv2VWdnJ3533Fz1M0x3MDy5qOg6deZ9tOgqtBai4q6iigKKKKC1lzy8KhtR4LsJx89aQP7TGob8Qwf51N0UGDo+jxWsKQwJsijGFUZOOp6nmeZNZ1FFAUVQmqB6C6qFhUFrHGtnAe7MneT9BBCO+mJ6gd2mSPe2BSvxDxXcooa4ki0yFum4i4vHHLPdxJlEPtO/GQcUDjrXEtrahTPMqFjhV5s7nkMJGuXY8x0B60m8TcYSCMvcSnTbfqB5rX845D5uPmIgf8x3MP3aQLrjtEErabCVlMDSm9nInupVEoiJHhFnz+WOQx5oGDSbp9hd6mzCOKa5umkBaUsWVUweTFjtXzjnJ9HLHSglda7U5NrwWEQtrZ856tNIWHnPLKSSzHnz/61L9mXY9LdMlxeRlLYecsZ815v8ox+yh8SeZxy65p04A7D4rYrNelJpRgrHgmONgSQcn6w49IwPbW1kTFBZbQBFCqAqqMKByAAGAAB0GB0r1oooNMfpK/UWf2sn9C0UfpK/UWf2sn9C0UDx2S/qey+y/vem+lDsl/U9l9l/e9N9AUUUUFvdioPijg60vows8fnLzSVTtljI5go45jB54PL2VPUUCIf8T05RzOpW6jmMbbyMdOWMrMOp8G9tS+kcR2GpRsiFJPCSCVQHXHg8L8+viRjI60xbBULrnB1ndENNCDIpysqkxyr7RImG/nQRF32dRrGy2krQo3WCRRc2pOQfqZc7fR5jLyNKh4evLI5WG5t/RJp7m6t8k8i1jNlwvsQn3imqGy1e0+qmjv4h0Sf5i4A54HfKCj49LKD7qyrfj+1DCO532cp6Jcr3QPTOyU/NuAeWVagg9D44vDlU+S6htPMQv8kulA5EvbT8s59BUdetTK9plmuBciazcnG25heLPpw+ChHXnnFS2qcPWl2o+UQRTDAwzKCR4ja/0h1PQ+NQ03BEiLttL64iTGDFMFvYsZyRtm88fjoGa01KOVQ8LpIh6MjB1PuK5BrJBrWF1wTOrF30+2lY/+rYzPYTYAwPMPmkn+MCsR9Tntsk3uqWm0c/ltqLqD2DvYlx94Y0G26K1zpfGl+/1U+lXoxnbHM1tL72V9+PdgVKpxlep9fpNyPS0Mkdwvs24IY/DlQONUak9u1KxTHyj5Rak9BcW0sZPtHmkVnx8f6YwyNQtenjPGp+DEH+VBrvhmGR+K7yXYSiK6FgDtBCIFBboCQKXtd4V+TcSWuZjJJPeQ3P0MBUadyQTknIEa+GPOPTHPZXBl7bxzahK1xb4uLwuhE8bB4xEgVvNb0lvhXhxBpUU2p2FzB8nZVnYzyKyl/MiKxZbP0RzGB4leVBsMVWsU6jF/xU/EPdVjarCBnvowB1JdRj386DNoqBfjnTVzm/tBjw+URf8ATdWHd9p2lRkA3sRJGfMJl+JiDY++gaqKU5O0W25d1FeT5GfmrOZhj3lV+NXrxddOR3elXZB/akMMPxVn3D4UDTRSJqfFt+nJzpln6DcXZkJ/0IE5/wCo1GniZ5gAdRuJO8OwLYWLIN3M+bPOHB5K5yGHIN6KDZLy4BJIAHieQ+NLl/2jafE2wTrNJzxHADcSEg4xtizg+wkUkXunD5oyafJOZpxbh7+873Eh3AMYYi6dVOQAvTGB1rLnW9jiuALiK3EFzBA0VlAsKsJza7m3ybn3bbggYxzQGgn9R4vvSpaK0S2jwD39/KsKAekxKS/LxBK9aU7vX45y3e3l1qHnIhjs1+S2qvKVSNJJdwY7n5Al8Y8KyeItCtIf8UjMYkaPTO+SSYtNIryfKVbDylsHKRkbcUvQ6s1zc3cFvC90Jjp8m6IgqPkyQmUGUnan0WGfSMUGTFqtwmyCFIdPR9RNm0dtHmUiLumc/KW5E4c4OwfR8c4pZtZbZ7eEvulu7mxvI2CFpbh5zOEtxIFJY4Rcc/2V8eQrY1r2aXFw/eXkvcg3sl4sUDEyI8u0bTOcDACZ81M8zz5U7aBwpZ2a7ba3SPlgtjLnPXc585s4HUmg1Vwf2LPKkD33zSLEFMMbEPLuleb51uW3G9VKrk/NjmK3BpejQW8axwRLGg6KowPf7T7TzrNCiqgUFAtVoooCiiig0x+kr9RZ/ayf0LRR+kr9RZ/ayf0LRQPHZL+p7L7L+96b6UOyX9T2X2X97030BRRRQFFFFAUUUUBWNf2McqbJY1kQ9VZQyn7jWTRQKMnZ5FGS1jNNZN1xE26En228mUx/DtqqPrFuMNHb3yg/SRjaykeko26Mn2BlFNtFAoeUe3jYC7hubM5xmaI92T05Sx7kPvzTDp+s29wuYJ45R6Y3V/6Sayynt/8Af3VCajwPYztukto9+CO8Ud3IM9cSR4bPtoPbUuF7K4z39rBIT4tGpP4sZqMPZtYjnEs0HiBDcTRKPcittHwrzHZ+0Zza6jewc8hDIJ4/vWYMx9GN2OX315/4XrsWdl7Zzjw762aM/wD2WAoL04MuE5w6teg+AkMVwg9m1kB5e014PwbfEeddWczeJl09Mn3lJB/0rIfV9YTAOn28uBzMV3g8vQsiDn9/31X/AG5nQ4m0m+QYzlFSf7vmmJoIy64KvSOUOit/FZOv3+a5514jgG5yCbHRD6fmJB+dTcfaVa/+rDewegy2kyg+7CmrR2r6Vkj5Qcjw7mbPw2UETJwJMTkafowPpMch93m7R8c0JwXejO200NSev/hpG5ejqKl4e1LTXYqkkrkeC207Z92Eq5u0WH9i01B/atlN/wBwKDCteD73qx0yM/8AyrAkj0YLSCs634cvxndqZHoEVrDGFGP39568+tUj46Z+cemagw9LQrF/yysrH34q5eIdQcHu9LdD4d9cRR5+6PeaCh4LYnMmo6g4IwV75Y1Pp+pRD8DWBFwdbSQNK1nLJKBJtiubmRyzISqjc7MAG2ghscg3MVnmfWXBAgsoT4FppJ8f6VRM/EdaI+HtTZyZdT2oeqQ20aY90km8/wAqDzseHEt7m1+T2UMUJilMpWOPcsnzZjG/G7xk6cuXurA1DWYoIbI3l1DFLBMZJFllUyMmyeIlVUlmJEi9BUkOzuFsfKbi7ucf8W4cD8EWxCPeKkdP4NsIB81aW6e0RLn4nnQIEmsSSCMWltc3O3UzdhlhaKIwu8jECSYIN2JMe/xrOk4Y1i5a5DG3tIbieKX9q4mQwiLaVKlUz8zHkHPjzrZISqgUCZB2YW7yGa9eW8nbG5pG2IQpyq9zHhNoPMA7udNlpZpGoVEVFHgoCjn7FwKyKKAooooCiiigKKKKAooooNMfpK/UWf2sn9C0UfpK/UWf2sn9C0UDx2Sn/wCD2f2X9703Zrj2w4+1KCNYobyZI0GFVWwAOuAK9/Kdq/r8/wCOg67zRmuRPKdq/r8/46PKdq/r8/46DrvNGa5E8p2r+vz/AI6PKdq/r8/46DrvNGa5E8p2r+vz/jo8p2r+vz/joOu80ZrkTynav6/P+Ojynav6/P8AjoOu80ZrkTynav6/P+Ojynav6/P+Og67zRmuRPKdq/r8/wCOjynav6/P+Og67zVMVyL5TtX9fn/HR5TtX9fn/HQddYFUKCuRvKdq/r8/46PKdq/r8/46DrraKNvtPxrkXynav6/P+Ojynav6/P8AjoOusD0/zqmwVyN5TtX9fn/HR5TtX9fn/HQddbRVcCuRPKdq/r8/46PKdq/r8/46DroKKrmuRPKdq/r8/wCOjynav6/P+Og67zRmuRPKdq/r8/46PKdq/r8/46DrvNGa5E8p2r+vz/jo8p2r+vz/AI6DrvNGa5E8p2r+vz/jo8p2r+vz/joOu80ZrkTynav6/P8Ajo8p2r+vz/joOu80ZrkTynav6/P+Ojynav6/P+Og67zRmuRPKdq/r8/46PKdq/r8/wCOg67zRmuRPKdq/r8/46PKdq/r8/46Dan6Sn1Fn9rJ/QtFaa1riu8uwq3NxJMEJKh2zgnkS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data:image/jpeg;base64,/9j/4AAQSkZJRgABAQAAAQABAAD/2wCEAAkGBhESERQUEhIVFRQUFBwXGRcYFx0VGBcZFhgYFhcZGxgYJyYeHiAkGxkXHzAgIycpLS0sGB8xNTAqNSYrLCkBCQoKBQUFDQUFDSkYEhgpKSkpKSkpKSkpKSkpKSkpKSkpKSkpKSkpKSkpKSkpKSkpKSkpKSkpKSkpKSkpKSkpKf/AABEIAJsBRgMBIgACEQEDEQH/xAAcAAACAQUBAAAAAAAAAAAAAAAABgUBAgQHCAP/xABMEAACAQMCAwMHCAgDBgQHAAABAgMABBEFEgYhMQcTQRciUVRhcZEUIzIzc4GS0Qg1QmJyobLCFVKCFkRTorHBJDRD8CVjk6Oks9L/xAAUAQEAAAAAAAAAAAAAAAAAAAAA/8QAFBEBAAAAAAAAAAAAAAAAAAAAAP/aAAwDAQACEQMRAD8Anuzns50y4021lmtI3keLLMd2SdzDng+geimTyS6P6jF8W/Ojsl/U9l9l/e9N9AoeSXR/UYvi350eSXR/UYvi35030UCh5JdH9Ri+LfnR5JdH9Ri+LfnTfRQKHkl0f1GL4t+dHkl0f1GL4t+dN9FAoeSXR/UYvi350eSXR/UYvi35030UCh5JdH9Ri+LfnR5JdH9Ri+LfnTfVC1Ao+SXR/UYvi350eSXR/UYvi35027q8bu/jiXdK6xqP2nYIvxbAoFjyS6P6jF8W/OjyS6P6jF8W/Osu87SNKi+lfQE+hHEpOfACPJrEPabbYylvfSD0rZy4x6ckAYoDyTaP6jF8W/OjyTaP6jF/zfnWHc9qG0AmxmTPTvp7aEffulyPhUdB2sTPzEFiv8eqwg/BVNBO+SbR/UYvi350eSbR/UYvi350vv2tt53n6YhXrm8kk+Hdw4P3E1gS9rM+Ti80cDPLJu2PxCjNA3+SbR/UYvi350eSXR/UYv8Am/Ok1u1i49d0b/8AL/8A5rOt+06dgCtzo7Hx/wDEzRE/dIgxQMnkm0f1GL4t+dHkn0b1GL4t+dQg7ULnOO605v4dViGfduXNZ8PHGospI0lpABkGG7hmQ+zcAOfsAoMzyTaP6jF8W/OjyS6P6jF8W/OiLjuVRmfS7+MDqVjSbn/DGxf7wtey9pmnBgssrwM3RbiKSA/GRQP50Hj5JdH9Ri+LfnR5JdH9Ri+LfnTDp2t29wCYJopQOvdyLJj37CcVmF6BS8kuj+oxfFvzo8kuj+oxfFvzpuBqtAoeSXR/UYvi350eSXR/UYvi35030UCh5JdH9Ri+LfnR5JdH9Ri+LfnTfRQKHkl0f1GL4t+dHkl0f1GL4t+dN9FAoeSXR/UYvi350eSXR/UYvi35030UCh5JdH9Ri+LfnR5JdH9Ri+LfnTfRQc/9unCFlZQ2zW1ukReVwxXOSAqkdSfTVamP0lfqLP7WT+haKB47Jf1PZfZf3vTfSh2S/qey+y/vem+gKKKKAooooCirWNLGocf26yNDAJLudfpR2679nXG+Q4RBy8WoGgmsS/1aGBC80iRoOrOwUfE/9q1HrHapO7urTiKONdzpYqLqVQWCHfdSYhTBwdygjzwOtQkkd410yvFFFLHcW0Eks7G+uV+WEqrI8nza7SC3mKmD0yOVBtCXtPtypa2hnulAJMkceyEBfpEzzbI8D05pTu+1i7mfZbrbqcE7YhJqEwGAc7YgsY5kDmcDPM+NRGocOI0q9/JNctHrsdsDPIZAYnWFnXu+ScyxzgDlimOaAQS8Qrbr3W2zgZBEO72t8mnOVCYwc88igiLyx166KgG6B5N89PHZI3+YCG3zJgZB+t5Zr0XsjlAaW5nsocYJfumujy6lpLl+R8P2hTxbaZcSXOm3Eik91aSrMWwGEkqQHmP4lfPoqNuksEsZ7O81CECR5mJ71Q6rJM0qgKST5uVGMeFB7WnZ1GpEb390cjcY43jtlbGFLbbdUbAOPH0VleSfTGYvLC87n9qaaSY/FmrGPHOlyTJPE8k8saPEvcwzS8pWRnHmrgnzB7hn017XvaOqRPKtjfssYJZmg7kKFGSSZivIDxANBHcR6Ro2mLCTpkcjTzCJFWNXYuQcD5w/dXvbXUac4+HplOMZEVovL8dKPEHFNxq62s1naPFHZ3C3JnuWWOD5sZwSp5gEc8EnljkacdP0S5vkSW41EtEx3KlkTBER0wZecrDPtHjQF9xqtsnz2mSwqeQDyWkYPjgAyjPuqDg7erB3CrZ3TOeQCpG7H3BXJ+FSOoWemaff2kRtrZBciQ97KhlkMqtEsQDvk8y5yc+HUVb2f30pvblGleRihknDA4inE8kaqB0XMOzzQTyQHxzQZ8PabaspzaXwQeJs5CuB/CCKw7jtY0gELMsieyS1YAAnqdw6ek+2pvtCuZF0+buWmEpACdyju5YMG2/NecoYKU3eG6k3jDiG5ie3t4JJIHNnC8MWd5mmluEjeJ2lBL7I9xwSM7iSeVAz2uqaDdFdpsJWIwAyRBsZPIK4B655e3PjWTP2ZaS5y1hBk/5V2/yUipTUeGbO5BE9tDJ1HnRqTj2NjI+40oarYxWU0cVld3FvIxUd2Va7tVEjCOISK31QZ/MUqw555HFAweT60XHdNcwgDGIrqZF/DuK/yrxuuDbkA91ql0MjG2ZYriPHtVlUn72rx/2+NsVj1OL5MxOFnUmS1lOPCTG5D47XGR6TzNZd72hWELlZ5jFzwrPG6xv+8kgGxhz6g0Cte9nc/LfaaZdhcnKxPYTMT0w0W9AR6TWKlnc23MJrFr0HzcialBy6Ha26Qr7gPurYmn8S2c5xDdQSnGcJKjn4A5/lUrig1hZcd3qPsW40+8IIGxy2m3JJHjHLlfuAOaYF7R0jOL21ubPAzveMyQ//AFodw+OKY9S0e3nXbPDHKPQ6B8eHLcDj7qXT2eQRc7Ka4siPCGQmMn2wybk+GDQMWm6vDcJvhlSVM43Iwdc4BxlSefMcvbWYpyK1pd8E3KOZDBb3Lf8AGti2m3eclicoTE595Gast+KLy3cIbncfC31GMWkreOI7uP5qQ55fRNBs+ilVO0CBHWO8V7ORunfAd05/cnUmNvZkqceFMsE6uAykEHmCDkH3EdaD1ooooCiiigKKKKDTH6Sv1Fn9rJ/QtFH6Sv1Fn9rJ/QtFA8dkv6nsvsv73pvpQ7Jf1PZfZf3vTfQFFUzURr/FlrZBTcSbC+Qi4LPIQPooq5JPNR72A8aCWJpS1ftBhjd4rVGupkHnCIjuovbNMfMjHI5yc8qTeNuOGCMbx3tYmGEsoXUXkw9M8gyIY+o2rz68/Ctd2vG0l7dWlqI0gsjcxL8lTlGVeRFYSEYMh8ct4nPKgbeIuPe/LRSSm+cI7NbWr9xZosaln3y/W3ACqWIGFOMc8g1DmaeURxySlbebSp7pbeBTbwxFEmCqVjbMgHdDJbJbPOlmJXkMFqizGWM3CmOMb3V33DYF/wAv0Qxz4vy9OzNM7NNTuvkzzGOyENkbRgMTSPG3eBjsACoSshX6Rx159KBSbu0smACp3mhxnoELuL/mfDccDr1wPZTFea5311cm1R7otdafcKsK7ge5UtKveKAFAwoG4jnmnzSOx3ToQveq90yABWnYuEAOQqIMKq5JOMeNOcNsqKFQBVXkAAAAPQAOQ9woNTjhzVrkylbSK3Damt9G9xLllMYjVVMcQbOQgyd3ppjsuBr8zzTzakY2nCB1toVj5RbggEkm89GPgDz609AVWgTm7LrGTabj5Rckc/n7iSQE+nbuC/AVM2fCllBjurSBNvQrEgI+/Gf51Lsah+JeIUtYg20ySOwjiiX6UsjDzUHoB6lugGSaDz1/iSK2KJ50k03KKBObyH7+SqOWXOFHWsCHhd7giTUXWXmCtsvK3jxjGQeczA/tPy9Cioexv7ewnDXztJf3KhpZFQvHbxtII0QMeUcIdiuT1IJPhWNwzFqFpfpbtFNIkm83E5LNA/V47hWY/NyE5R4uh5EcqCmrwH/EJbGWdp4dRix3RJ3W21XZZoxs7sKCqoFB+kFJyes/2c2csUM3fTQytJdSP8wSY1J2q6gHoe8V2K+BY1n61xPBahi5yI8GXZhjCkhIWV0B3bM8iQD6fA0jrok95PMseIxIQ8zJnbDdxAPa3sBYnckqbQQCT5pyc4NA08RcYWSIHKrONpf6IYbILiKOcjI+lGWD7fSvsqKvuOpokuPNV2hlvUBYEDNvB8qgGFIyChVSepxy5nNT9pwPbgN3iiTe0rkH6Cm5jRJ1VeoR2Uttz1Y1ITta2wJkMMKs30nKxhjtCdWxk7Qo9yigXLLjl2miRo12y3JjByQQgsY7vd1OTuJX3CsPhnjAx21urxgl4rZhmTBMt/cSIqYOeiqXz6M09xurAEEFWGQQcggjrnnkYPX3VZ/h0RIPdplSpB2jkUBCY9G0McejJoI+Hiu2JcM+zF18kUkH5yXap2p4nBYrnoNjZPKlqLhiSO/vbu3lSWXDlUO5ZDK8KGKGR92wxKAjAYyO8GeQzTJccLxgRvDGoktzNJCCzCMTThtzMBknJZufhuOBSqgurI7QskjgbI8gqt5eTDfNcykHIijUAedjA3AdFADI4H4YmAmlu0Yd/GkbRSsJDIy5Ms0oyU3MzYCr0RVHuun0yfS/PtkefT+feWv03twclngJ5sniYjn2HwE5oPFcFwBtcHzzEkg81J3Rcydzk5dVIb09DzOCaheOLidnG9xZWttIkpuzIO8kIB+bihHXOSp35zg4VuWQkY+F9JvoVlFtbSxyDcrrGqls+O5QGz6fR414HsytkA+TTXdrjmBDcOFHuR9yfypV0/iFbS5lngjkhsdyfLLaVO6e1efnHOidNjZXcoORz5DoNrxSgqCDkEAgg5BB6EEdffQKH+z+sQ84NRjnA6JdQDnk+MsJVun7vhVG4o1K3B+VaY0gUc5LSQTA+kiF9rj3ZY06VQigU9M7T9NmYobgQSL1S4Hydh05fOYH86YrmCKaPa6pJG46MA6MPDkcg1ZqeiwXClJ4klXnydQwGRg4z0OPEUqnsqhiJewuLiyc5OI33xZJzzifII9gIoMm44F2Iy2cxiRuttKPlFo3MZBifzlB6YRl9OKVJIpbEgDfpjbuuTc6XLz6EHnb7m8cLjJ+lTJLqur2ee9gjv4lGTJb/Mz+3NuxIY+jYw5D7jmaVx7p9580JNkjZBgnXupD4Y2Scm9wz7qDEseOu7ZY7+MWxkOI51cS2suRkbZhjaTj6L4z4E05q45e6kvUOA9gc2Eiwh/p2sq97Zy58GiP1eemU+B8FvTLyexlWJB8nc9LG4lLW0xHQ2d0c7G3YAibl7B1oNs5qtQPDvF0F2WQbo7iP623kG2WMkZ5r4g9QwyCCKnQaCtFFFBpj9JX6iz+1k/oWij9JX6iz+1k/oWigeOyX9T2X2X9703E0odk36ns/sv73r2474rNrCqQgteXJMdtGBuJk5DcQeW1NwJJ5UHlxLxwUk+SWad/esuducRwg/8AqTP0UDrt6nl0rS3EvHAt5pGtphcXzjbNfEckPJTHajoqjGN+CSOhGa9uNeIvkMclhbS95NKS1/cgc5ZXzuiBP7AyR95HLzqyeAOxWado571dlv17o7llkXB29PoDOOpBwOnOg13aWF1fT7I1knmkOTjLsScZZm9HtJxW2uCuwAgrLfylSOfcxHmCDy3S+nl+z+Ktx6RoFtapst4UiXxCLjJ9JPUn31n4oIzRuGbW0XbbQRxA9digE+PNup5nxNSQWrqKAooooCiiigslbAJ5D2npSfwshvrhtQkwYhmOyUj6MYOJJ+fjIRyOM7R+9Xn2m6lKYobGBts+oSdyD4pFjM74z4Ly9PncudQmvXs3ymOLTb0BbWIxPaRvEJxIg81u7mGJlxsUqGHPOGGaB61zh+K4imRgA00DQl9oZgrA4wTz5HzgPSM1AXsMlkttDa3AknUO3ye5ky14o2mTErZZZATlcZAyRjHST0LXpjp63N/H8nkCFpFCsQgBODs5uPNwccyKXrGKS/n3ON9qzb9pK3MD7eSSWtym14ZAduUYA/Sx0oLdI0pr2cys8oWNzymTbcRE7TPZSgjbNA6MSDk49PQ0+adp0cMaxRKEjQYVR0UeAFZQQUYoKitW9sWi3169vb21r3seGLuwGyNmZArg5ByqhwRg8nPXwZO0DtAi0xFDAmWVHMS7cozJt81iCCuSwGakrjX0jwkisZzbNOYowZGIiA3hcdTubavpI5UCHbazrSS6ajWcqIsUnfLCq7cqXjQNnKgIgjYLuyd2BzFMHZTqt9Lbul9FIssD7C8hO+Qt57ctoAADKBgn+XP3g7RbZrS5ujHPGlqdsiyRlH7zliMAn6WWQc+Q7xeeM1g+V2yC2TbZB8tJAGBmMB+63MB1BfkNvXBPQUD/AFj3likqOki7kkUqynoysCrA+wg17LV1Bq/V9DktJmk79IYTHj5XIFZ4FdmC2tlAg2xnaAN2GJyORwBUpYaBbX9rEhiuLNoZvlEO5wLncr579lfdzZs5EgPX3U4anYCWMjkrDmj7VcxvggOocEbhnlyrW+lyfIb9mkZO8lJRoI83t9OOWyWZ8/NqBhgFAUAgY5CgeLDhO2hgkgVC6TZ74uSzTFxtdpGPUsuR4Uvdnt/NBNcaZOcm1IaBjndJbPnYfbt5L7+vSvDtF4p1O3dYrKDf3kY2yd08paR32bFK/NoVXD5cYOfYcwjzahbw2mp3wQ3FtOYp1TbuNrOQmJNpC70dtwA5ZIz+1QbfoqxHzgg5B/8AYq+gKKKKC3ZURxDwlaXsey5iDgHKtna6n91xzH3damaKBDn4a1OzZWsLs3EYHO2vDu8Tju5lAZTjl53xPSvUa/Z3gFnqFv3E0n+73A5ORkZilxtc46FTnnjlTsVHorC1XR4LmMxTxLIh/ZYZGfSPEH2jmKDW/E/Cz2oEjvNJDEAI7xMfLLFRn6ZGO/g58weajPvqc4V49LSJa3bJ3zrmC4TPcXi4+lGfBx0ZD4g464rwNnqWm5MTG/s1593J/wCbjX9oI/0ZQBzwcE4x6cwWp29q1s9za5m06R+8uIoztks5Vw3yiFeRRl6vH6OYoNuIc1dSZwTxM7EWlzKskojEsM45C7t2ztlA8GHRl+/xpyFBpn9JX6iz+1k/oWij9JX6iz+1k/oWigd+yf8AU1n9l/e9K3GeotFqN5dLtZrDSx3fM5jluJCA2DyJ2knl4YB9jV2Tfqez+y/vekTieJZtcvrNn2teacsUZztXvVCSoDn0lCOWT51Bh9hPAay7tQuE3bW2wA8xuH05ceJBwFPgQx9BG9E6Ck7smk26ZFCwxLbM8Mq+KSI7ZB+4g59BzTkDQVooooCiiigKKKKAoooJoEDTT8q4guZM+ZYWyQKAT9ZOTI5x6cAqf4Vpm1jhSyu//MW0UpH7TKCw/wBQw386RODL+ZNLvr21jM01xeTSqrKSSokCAEKQzbUVm2g56gVK9n/aHLeXM9tNEm6FA/exCREOcDaUm89Gyeh9BoJDjTT1xEyLOZkysYt7kQShTjcVEjBJMEL5rA168FaEYI3kYN3k7BmMkUcU2FGFWUwnY7AlzvwD53PNLXHerRTyEGG4IgDIyvpfyqM8+ZEh2soIxzVx0BrO4X4wkuoFTT7aMJCvdl55FiCbVwD3EfeSgegMV5eJ60GwN4qgYGlC/wCHdSOJo9SInVge6MQFoQOqGMZk8fpF2OfCvReMpYfNu7C6Eg8beJrqJunnKyecB7GUEe2gOL+zu31CVZJ3kykYSMAjbGRIJGcKR9JgAhzywPTzqmtSWllef4hdXKxhrYWyq3UkStKSAvnH6WMAcsc6pN2mWiIzyRXkYUc99pMuORPUrgZwRzNJ1hPdTNb3YRTdalKwhlkTvI7G1jDOu1Ry7wjLczzJAPQ0F93eaVJYTWj37xfKrhpRNJbyRh2eUSLneArqMKCSwyAOlXWfYuoltbiG8VgjLKzd2CCRM1wpgCvtjU5C4BxgZ55OffS3sr+We3ttVvXuUU+dIweKTBwfmSoikQHkRgZB5ekQ/Zhx4wvxYmMRpIHyg+rjuEMjSdyOojcKW2Ho27HLAoN1R9Kuq1BV1BQ0g8U6XcJeGW3+WCK4h+eFqId5lhwIstLzXKFlOP8AKvSn40k9p+nxPFEzxJKyyEANbS3ZAKknakJUA8hzbljPjQUn4Ta40toLd5rZ5TvbvZTO+cgMkj7mPMKAdrcseHMVi6R2XLFFerIYg13B3OyCPuoo1CkAqrFizZwdx58hWfw5ftbaW0oieQR72WKO0+RnaCAQsJJPXc2ScnOahuGO1/5ZfJbpbYjkL4bcxkjEYyGlTbtUMRgEMetAw9mertc6dAz/AFiBopOeTvhYxknpjIVW/wBQprrX3ZbLsn1a3H0YtQdgc8/nRzBHs7v78mtg0BRRRQFFFFAUUUUFDSfxFwvLHL8t0/C3Q+ti6R3aDqj+AfH0X9PXl0catcUGk7W7V2lgtHCMIzeWKscy2s8ZHyu2bJG0MQ64PLazEZ8dvaBqoubWCcAqJokkweo3qGx/OtcX+hCPiaORIwImtJJ5fOwC22WFnI6ZO6Mc/ST4U29mYYaXaZ/4Xm/wFm7v/k20CF+kr9RZ/ayf0LRR+kr9RZ/ayf0LRQO/ZP8Aqaz+y/veoLtE4Zh+XW91KAIZ1FpK/wBFoWYlredXxlWVwq7vd0GanuyX9T2X2X971P65o8N1C0M8ayRvyZT/ACI8QQehHSg11dz3dnchlx8sbClSClvqaooAKt0hugARtyckDqCKfeH+J4LyPdE3nLykjYbZYm8UkQ81I5j/AKZpOt9QEbf4VqiNJE/m29xIMpcJjzEaTkFmA/azzIzyJGYziDh+5s2WVpZcR5Ed/Gu+WNBjEd7CB8/EAMd51A6+0NuUUiaN2ihTGl/3cZk5xXMZLWlwCSBsk57W5c0c8vvFPKtmguooooCiiigKtk6H3VdVGHKgQOwwZ0W3/jl//a1P2z3/ABrUHZdxtZafYNbXdzHHJb3MseDk7gGzuUKCSu4sM+w+imG67cdHTpO7/wAETn+oCgf9tQescE2VywkkixMDkTRkxTKfSJEw3xNJfl7tXOILO8mP7sY+7oSaI+0zWJTiDQph1wZXaPl/rRR/Ogm9R0/WlAitbm2ZOQ7+ZG79cf5gmY3JHLO1evTxrxj7N55POutWvnkPXuXW3j9wQBsY99R6X3FUq8raxgz/AJmZmX3jcwq7/ZfiOUjvdWhiXxMUI3cx7VXPxoPS/wCyR2UiPV9RU45bpd4zyHMLsJGPDIpb0zjufRVjsdQiLJDJsSRVOJbdgfOU9CUOMjnkHbyI86J1DjzUNG1R4Li6kvYlVNwkGwkOgcsmCdrAnHUg+PpG09N1vS9Zg25jnVgC0L47xSP8ydRg/tAY64POgTdF1zhyyl76G/kYRh+6hbeyRd7tMgiUoDlto6sfu61icEbtV1ttRSMxWtqpSPzQu5mDgA4HNiZZJD4jcBnpltg7FNHRt3yYsQcgNI7L7sE9PYfRWTxfx1ZaTCEAUybcRW0eFJz0yAPMXPjj3Ak0De9wq43MBk8snGfjVwetQ2XZjNqoN1rEs8csh8yCPCCGMZCghg2Cc5x19OTkDN8jUsO35Dq15Bt+irneo+5CigezbQbTzUfrvD8F5GI51LIGDAB2TmMgHKEHxrXa8OcUwA93qNvPz+jIvP4sn/eqz8WcTW5Bm0yCdB17gtuPwZsfgNA2xcExQbmtpZ0l2MELzyzIpKlVJidirbeRAIpb4e4b1qOeHvbkmONyZnabvlnQnO1YDGpjJ8CWJFYp7chGB8t0y8gOfFcrj05kCH0+HhUrZ9t+jyA5naMgdJI3GfYNoIoPLs3U/wCJa03PabxV6ctyh88/Zn+YrYtIfY3ETYNcNndeXU1xgjBG5tgHt5Rg5/ep8oCiiigKKKKAooqhoBjUZruvw2sXezMFUHH7zMeiqo5sx8FGTWFrPFQifuIUNxdEZEKYBUf5pWPmxr7W5noASa1Lxd2hCCbeZI7rUF3Knd5+S2IIw3dg/WS5zlz/ACxghI8Ua1KC0OdupauUiKEki0tmLJHGcft4ZifQWfkNozt/SrBYYIol+jHGqDHTCKFH/StRdiHCkjs+p3JLvJlYi/nM3hJKSefUbQfRu8CK3OKDTP6Sv1Fn9rJ/QtFH6Sv1Fn9rJ/QtFA8dkv6nsvsv73pvpQ7Jf1PZfZf3vTfQRev8PQXkRhuIxJGw6HGQfBlPVWHPmPSaTYNfudKZYNRLTWhOIr0AnYMgKtxgcj+/nn7a2NXhc2aSKVdVZW5FWAYEegg9aBL1TgZTGzae0SLMNzwOBLZTgnOTGPoE55PHjp94U7nXJ9Jb5sNCDgmxuG3wuchSLO5XO0D/ACPjljzfCmKXhi/0192llZrX9qxlcjB8TBI2duc9Dy9h8JDS+M9P1LdazqFm6Pa3KBX3DqAG5Pj93n48qDN0bj22lk7iYPa3P/AuMIz+AMbfRkBPQqTnBpm3itc652bEoVtmSWEf7pc7mRMde4nB72A8uQyQOXLAAqFsNUv7CQRGVuZ2pa37bQTj/d79QY36jk2088YzQbiopRsu0a27wQ3SyWUx6JcAIjfwSgmNh/q6nHWmtZQcY6HxoL6KoDVaBUbsy0wyPI1lE7u5clst5xJJIBPiSTipW14Ys4mLR2sCEnmViQHw8QKlqKC1Vq6iigKoarVGoOcO0rQpL7iKS2iKh5FjCluQG23EhyR/CfjSHp1hMLxIAxjm78Q7gcFGL92cEEHqT41uWCFZOMHYkZjAAXxyLXBb3eH3ikS/TPFGCMZ1SPkPbOlBs2Xst1fkq67N3YXbzVgwHowHOfeWzTBwv2VWdnJ3533Fz1M0x3MDy5qOg6deZ9tOgqtBai4q6iigKKKKC1lzy8KhtR4LsJx89aQP7TGob8Qwf51N0UGDo+jxWsKQwJsijGFUZOOp6nmeZNZ1FFAUVQmqB6C6qFhUFrHGtnAe7MneT9BBCO+mJ6gd2mSPe2BSvxDxXcooa4ki0yFum4i4vHHLPdxJlEPtO/GQcUDjrXEtrahTPMqFjhV5s7nkMJGuXY8x0B60m8TcYSCMvcSnTbfqB5rX845D5uPmIgf8x3MP3aQLrjtEErabCVlMDSm9nInupVEoiJHhFnz+WOQx5oGDSbp9hd6mzCOKa5umkBaUsWVUweTFjtXzjnJ9HLHSglda7U5NrwWEQtrZ856tNIWHnPLKSSzHnz/61L9mXY9LdMlxeRlLYecsZ815v8ox+yh8SeZxy65p04A7D4rYrNelJpRgrHgmONgSQcn6w49IwPbW1kTFBZbQBFCqAqqMKByAAGAAB0GB0r1oooNMfpK/UWf2sn9C0UfpK/UWf2sn9C0UDx2S/qey+y/vem+lDsl/U9l9l/e9N9AUUUUFvdioPijg60vows8fnLzSVTtljI5go45jB54PL2VPUUCIf8T05RzOpW6jmMbbyMdOWMrMOp8G9tS+kcR2GpRsiFJPCSCVQHXHg8L8+viRjI60xbBULrnB1ndENNCDIpysqkxyr7RImG/nQRF32dRrGy2krQo3WCRRc2pOQfqZc7fR5jLyNKh4evLI5WG5t/RJp7m6t8k8i1jNlwvsQn3imqGy1e0+qmjv4h0Sf5i4A54HfKCj49LKD7qyrfj+1DCO532cp6Jcr3QPTOyU/NuAeWVagg9D44vDlU+S6htPMQv8kulA5EvbT8s59BUdetTK9plmuBciazcnG25heLPpw+ChHXnnFS2qcPWl2o+UQRTDAwzKCR4ja/0h1PQ+NQ03BEiLttL64iTGDFMFvYsZyRtm88fjoGa01KOVQ8LpIh6MjB1PuK5BrJBrWF1wTOrF30+2lY/+rYzPYTYAwPMPmkn+MCsR9Tntsk3uqWm0c/ltqLqD2DvYlx94Y0G26K1zpfGl+/1U+lXoxnbHM1tL72V9+PdgVKpxlep9fpNyPS0Mkdwvs24IY/DlQONUak9u1KxTHyj5Rak9BcW0sZPtHmkVnx8f6YwyNQtenjPGp+DEH+VBrvhmGR+K7yXYSiK6FgDtBCIFBboCQKXtd4V+TcSWuZjJJPeQ3P0MBUadyQTknIEa+GPOPTHPZXBl7bxzahK1xb4uLwuhE8bB4xEgVvNb0lvhXhxBpUU2p2FzB8nZVnYzyKyl/MiKxZbP0RzGB4leVBsMVWsU6jF/xU/EPdVjarCBnvowB1JdRj386DNoqBfjnTVzm/tBjw+URf8ATdWHd9p2lRkA3sRJGfMJl+JiDY++gaqKU5O0W25d1FeT5GfmrOZhj3lV+NXrxddOR3elXZB/akMMPxVn3D4UDTRSJqfFt+nJzpln6DcXZkJ/0IE5/wCo1GniZ5gAdRuJO8OwLYWLIN3M+bPOHB5K5yGHIN6KDZLy4BJIAHieQ+NLl/2jafE2wTrNJzxHADcSEg4xtizg+wkUkXunD5oyafJOZpxbh7+873Eh3AMYYi6dVOQAvTGB1rLnW9jiuALiK3EFzBA0VlAsKsJza7m3ybn3bbggYxzQGgn9R4vvSpaK0S2jwD39/KsKAekxKS/LxBK9aU7vX45y3e3l1qHnIhjs1+S2qvKVSNJJdwY7n5Al8Y8KyeItCtIf8UjMYkaPTO+SSYtNIryfKVbDylsHKRkbcUvQ6s1zc3cFvC90Jjp8m6IgqPkyQmUGUnan0WGfSMUGTFqtwmyCFIdPR9RNm0dtHmUiLumc/KW5E4c4OwfR8c4pZtZbZ7eEvulu7mxvI2CFpbh5zOEtxIFJY4Rcc/2V8eQrY1r2aXFw/eXkvcg3sl4sUDEyI8u0bTOcDACZ81M8zz5U7aBwpZ2a7ba3SPlgtjLnPXc585s4HUmg1Vwf2LPKkD33zSLEFMMbEPLuleb51uW3G9VKrk/NjmK3BpejQW8axwRLGg6KowPf7T7TzrNCiqgUFAtVoooCiiig0x+kr9RZ/ayf0LRR+kr9RZ/ayf0LRQPHZL+p7L7L+96b6UOyX9T2X2X97030BRRRQFFFFAUUUUBWNf2McqbJY1kQ9VZQyn7jWTRQKMnZ5FGS1jNNZN1xE26En228mUx/DtqqPrFuMNHb3yg/SRjaykeko26Mn2BlFNtFAoeUe3jYC7hubM5xmaI92T05Sx7kPvzTDp+s29wuYJ45R6Y3V/6Sayynt/8Af3VCajwPYztukto9+CO8Ud3IM9cSR4bPtoPbUuF7K4z39rBIT4tGpP4sZqMPZtYjnEs0HiBDcTRKPcittHwrzHZ+0Zza6jewc8hDIJ4/vWYMx9GN2OX315/4XrsWdl7Zzjw762aM/wD2WAoL04MuE5w6teg+AkMVwg9m1kB5e014PwbfEeddWczeJl09Mn3lJB/0rIfV9YTAOn28uBzMV3g8vQsiDn9/31X/AG5nQ4m0m+QYzlFSf7vmmJoIy64KvSOUOit/FZOv3+a5514jgG5yCbHRD6fmJB+dTcfaVa/+rDewegy2kyg+7CmrR2r6Vkj5Qcjw7mbPw2UETJwJMTkafowPpMch93m7R8c0JwXejO200NSev/hpG5ejqKl4e1LTXYqkkrkeC207Z92Eq5u0WH9i01B/atlN/wBwKDCteD73qx0yM/8AyrAkj0YLSCs634cvxndqZHoEVrDGFGP39568+tUj46Z+cemagw9LQrF/yysrH34q5eIdQcHu9LdD4d9cRR5+6PeaCh4LYnMmo6g4IwV75Y1Pp+pRD8DWBFwdbSQNK1nLJKBJtiubmRyzISqjc7MAG2ghscg3MVnmfWXBAgsoT4FppJ8f6VRM/EdaI+HtTZyZdT2oeqQ20aY90km8/wAqDzseHEt7m1+T2UMUJilMpWOPcsnzZjG/G7xk6cuXurA1DWYoIbI3l1DFLBMZJFllUyMmyeIlVUlmJEi9BUkOzuFsfKbi7ucf8W4cD8EWxCPeKkdP4NsIB81aW6e0RLn4nnQIEmsSSCMWltc3O3UzdhlhaKIwu8jECSYIN2JMe/xrOk4Y1i5a5DG3tIbieKX9q4mQwiLaVKlUz8zHkHPjzrZISqgUCZB2YW7yGa9eW8nbG5pG2IQpyq9zHhNoPMA7udNlpZpGoVEVFHgoCjn7FwKyKKAooooCiiigKKKKAooooNMfpK/UWf2sn9C0UfpK/UWf2sn9C0UDx2Sn/wCD2f2X9703Zrj2w4+1KCNYobyZI0GFVWwAOuAK9/Kdq/r8/wCOg67zRmuRPKdq/r8/46PKdq/r8/46DrvNGa5E8p2r+vz/AI6PKdq/r8/46DrvNGa5E8p2r+vz/jo8p2r+vz/joOu80ZrkTynav6/P+Ojynav6/P8AjoOu80ZrkTynav6/P+Ojynav6/P+Og67zRmuRPKdq/r8/wCOjynav6/P+Og67zVMVyL5TtX9fn/HR5TtX9fn/HQddYFUKCuRvKdq/r8/46PKdq/r8/46DrraKNvtPxrkXynav6/P+Ojynav6/P8AjoOusD0/zqmwVyN5TtX9fn/HR5TtX9fn/HQddbRVcCuRPKdq/r8/46PKdq/r8/46DroKKrmuRPKdq/r8/wCOjynav6/P+Og67zRmuRPKdq/r8/46PKdq/r8/46DrvNGa5E8p2r+vz/jo8p2r+vz/AI6DrvNGa5E8p2r+vz/jo8p2r+vz/joOu80ZrkTynav6/P8Ajo8p2r+vz/joOu80ZrkTynav6/P+Ojynav6/P+Og67zRmuRPKdq/r8/46PKdq/r8/wCOg67zRmuRPKdq/r8/46PKdq/r8/46Dan6Sn1Fn9rJ/QtFaa1riu8uwq3NxJMEJKh2zgnkS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data:image/jpeg;base64,/9j/4AAQSkZJRgABAQAAAQABAAD/2wCEAAkGBhESERQUEhIVFRQUFBwXGRcYFx0VGBcZFhgYFhcZGxgYJyYeHiAkGxkXHzAgIycpLS0sGB8xNTAqNSYrLCkBCQoKBQUFDQUFDSkYEhgpKSkpKSkpKSkpKSkpKSkpKSkpKSkpKSkpKSkpKSkpKSkpKSkpKSkpKSkpKSkpKSkpKf/AABEIAJsBRgMBIgACEQEDEQH/xAAcAAACAQUBAAAAAAAAAAAAAAAABgUBAgQHCAP/xABMEAACAQMCAwMHCAgDBgQHAAABAgMABBEFEgYhMQcTQRciUVRhcZEUIzIzc4GS0Qg1QmJyobLCFVKCFkRTorHBJDRD8CVjk6Oks9L/xAAUAQEAAAAAAAAAAAAAAAAAAAAA/8QAFBEBAAAAAAAAAAAAAAAAAAAAAP/aAAwDAQACEQMRAD8Anuzns50y4021lmtI3keLLMd2SdzDng+geimTyS6P6jF8W/Ojsl/U9l9l/e9N9AoeSXR/UYvi350eSXR/UYvi35030UCh5JdH9Ri+LfnR5JdH9Ri+LfnTfRQKHkl0f1GL4t+dHkl0f1GL4t+dN9FAoeSXR/UYvi350eSXR/UYvi35030UCh5JdH9Ri+LfnR5JdH9Ri+LfnTfVC1Ao+SXR/UYvi350eSXR/UYvi35027q8bu/jiXdK6xqP2nYIvxbAoFjyS6P6jF8W/OjyS6P6jF8W/Osu87SNKi+lfQE+hHEpOfACPJrEPabbYylvfSD0rZy4x6ckAYoDyTaP6jF8W/OjyTaP6jF/zfnWHc9qG0AmxmTPTvp7aEffulyPhUdB2sTPzEFiv8eqwg/BVNBO+SbR/UYvi350eSbR/UYvi350vv2tt53n6YhXrm8kk+Hdw4P3E1gS9rM+Ti80cDPLJu2PxCjNA3+SbR/UYvi350eSXR/UYv8Am/Ok1u1i49d0b/8AL/8A5rOt+06dgCtzo7Hx/wDEzRE/dIgxQMnkm0f1GL4t+dHkn0b1GL4t+dQg7ULnOO605v4dViGfduXNZ8PHGospI0lpABkGG7hmQ+zcAOfsAoMzyTaP6jF8W/OjyS6P6jF8W/OiLjuVRmfS7+MDqVjSbn/DGxf7wtey9pmnBgssrwM3RbiKSA/GRQP50Hj5JdH9Ri+LfnR5JdH9Ri+LfnTDp2t29wCYJopQOvdyLJj37CcVmF6BS8kuj+oxfFvzo8kuj+oxfFvzpuBqtAoeSXR/UYvi350eSXR/UYvi35030UCh5JdH9Ri+LfnR5JdH9Ri+LfnTfRQKHkl0f1GL4t+dHkl0f1GL4t+dN9FAoeSXR/UYvi350eSXR/UYvi35030UCh5JdH9Ri+LfnR5JdH9Ri+LfnTfRQc/9unCFlZQ2zW1ukReVwxXOSAqkdSfTVamP0lfqLP7WT+haKB47Jf1PZfZf3vTfSh2S/qey+y/vem+gKKKKAooooCirWNLGocf26yNDAJLudfpR2679nXG+Q4RBy8WoGgmsS/1aGBC80iRoOrOwUfE/9q1HrHapO7urTiKONdzpYqLqVQWCHfdSYhTBwdygjzwOtQkkd410yvFFFLHcW0Eks7G+uV+WEqrI8nza7SC3mKmD0yOVBtCXtPtypa2hnulAJMkceyEBfpEzzbI8D05pTu+1i7mfZbrbqcE7YhJqEwGAc7YgsY5kDmcDPM+NRGocOI0q9/JNctHrsdsDPIZAYnWFnXu+ScyxzgDlimOaAQS8Qrbr3W2zgZBEO72t8mnOVCYwc88igiLyx166KgG6B5N89PHZI3+YCG3zJgZB+t5Zr0XsjlAaW5nsocYJfumujy6lpLl+R8P2hTxbaZcSXOm3Eik91aSrMWwGEkqQHmP4lfPoqNuksEsZ7O81CECR5mJ71Q6rJM0qgKST5uVGMeFB7WnZ1GpEb390cjcY43jtlbGFLbbdUbAOPH0VleSfTGYvLC87n9qaaSY/FmrGPHOlyTJPE8k8saPEvcwzS8pWRnHmrgnzB7hn017XvaOqRPKtjfssYJZmg7kKFGSSZivIDxANBHcR6Ro2mLCTpkcjTzCJFWNXYuQcD5w/dXvbXUac4+HplOMZEVovL8dKPEHFNxq62s1naPFHZ3C3JnuWWOD5sZwSp5gEc8EnljkacdP0S5vkSW41EtEx3KlkTBER0wZecrDPtHjQF9xqtsnz2mSwqeQDyWkYPjgAyjPuqDg7erB3CrZ3TOeQCpG7H3BXJ+FSOoWemaff2kRtrZBciQ97KhlkMqtEsQDvk8y5yc+HUVb2f30pvblGleRihknDA4inE8kaqB0XMOzzQTyQHxzQZ8PabaspzaXwQeJs5CuB/CCKw7jtY0gELMsieyS1YAAnqdw6ek+2pvtCuZF0+buWmEpACdyju5YMG2/NecoYKU3eG6k3jDiG5ie3t4JJIHNnC8MWd5mmluEjeJ2lBL7I9xwSM7iSeVAz2uqaDdFdpsJWIwAyRBsZPIK4B655e3PjWTP2ZaS5y1hBk/5V2/yUipTUeGbO5BE9tDJ1HnRqTj2NjI+40oarYxWU0cVld3FvIxUd2Va7tVEjCOISK31QZ/MUqw555HFAweT60XHdNcwgDGIrqZF/DuK/yrxuuDbkA91ql0MjG2ZYriPHtVlUn72rx/2+NsVj1OL5MxOFnUmS1lOPCTG5D47XGR6TzNZd72hWELlZ5jFzwrPG6xv+8kgGxhz6g0Cte9nc/LfaaZdhcnKxPYTMT0w0W9AR6TWKlnc23MJrFr0HzcialBy6Ha26Qr7gPurYmn8S2c5xDdQSnGcJKjn4A5/lUrig1hZcd3qPsW40+8IIGxy2m3JJHjHLlfuAOaYF7R0jOL21ubPAzveMyQ//AFodw+OKY9S0e3nXbPDHKPQ6B8eHLcDj7qXT2eQRc7Ka4siPCGQmMn2wybk+GDQMWm6vDcJvhlSVM43Iwdc4BxlSefMcvbWYpyK1pd8E3KOZDBb3Lf8AGti2m3eclicoTE595Gast+KLy3cIbncfC31GMWkreOI7uP5qQ55fRNBs+ilVO0CBHWO8V7ORunfAd05/cnUmNvZkqceFMsE6uAykEHmCDkH3EdaD1ooooCiiigKKKKDTH6Sv1Fn9rJ/QtFH6Sv1Fn9rJ/QtFA8dkv6nsvsv73pvpQ7Jf1PZfZf3vTfQFFUzURr/FlrZBTcSbC+Qi4LPIQPooq5JPNR72A8aCWJpS1ftBhjd4rVGupkHnCIjuovbNMfMjHI5yc8qTeNuOGCMbx3tYmGEsoXUXkw9M8gyIY+o2rz68/Ctd2vG0l7dWlqI0gsjcxL8lTlGVeRFYSEYMh8ct4nPKgbeIuPe/LRSSm+cI7NbWr9xZosaln3y/W3ACqWIGFOMc8g1DmaeURxySlbebSp7pbeBTbwxFEmCqVjbMgHdDJbJbPOlmJXkMFqizGWM3CmOMb3V33DYF/wAv0Qxz4vy9OzNM7NNTuvkzzGOyENkbRgMTSPG3eBjsACoSshX6Rx159KBSbu0smACp3mhxnoELuL/mfDccDr1wPZTFea5311cm1R7otdafcKsK7ge5UtKveKAFAwoG4jnmnzSOx3ToQveq90yABWnYuEAOQqIMKq5JOMeNOcNsqKFQBVXkAAAAPQAOQ9woNTjhzVrkylbSK3Damt9G9xLllMYjVVMcQbOQgyd3ppjsuBr8zzTzakY2nCB1toVj5RbggEkm89GPgDz609AVWgTm7LrGTabj5Rckc/n7iSQE+nbuC/AVM2fCllBjurSBNvQrEgI+/Gf51Lsah+JeIUtYg20ySOwjiiX6UsjDzUHoB6lugGSaDz1/iSK2KJ50k03KKBObyH7+SqOWXOFHWsCHhd7giTUXWXmCtsvK3jxjGQeczA/tPy9Cioexv7ewnDXztJf3KhpZFQvHbxtII0QMeUcIdiuT1IJPhWNwzFqFpfpbtFNIkm83E5LNA/V47hWY/NyE5R4uh5EcqCmrwH/EJbGWdp4dRix3RJ3W21XZZoxs7sKCqoFB+kFJyes/2c2csUM3fTQytJdSP8wSY1J2q6gHoe8V2K+BY1n61xPBahi5yI8GXZhjCkhIWV0B3bM8iQD6fA0jrok95PMseIxIQ8zJnbDdxAPa3sBYnckqbQQCT5pyc4NA08RcYWSIHKrONpf6IYbILiKOcjI+lGWD7fSvsqKvuOpokuPNV2hlvUBYEDNvB8qgGFIyChVSepxy5nNT9pwPbgN3iiTe0rkH6Cm5jRJ1VeoR2Uttz1Y1ITta2wJkMMKs30nKxhjtCdWxk7Qo9yigXLLjl2miRo12y3JjByQQgsY7vd1OTuJX3CsPhnjAx21urxgl4rZhmTBMt/cSIqYOeiqXz6M09xurAEEFWGQQcggjrnnkYPX3VZ/h0RIPdplSpB2jkUBCY9G0McejJoI+Hiu2JcM+zF18kUkH5yXap2p4nBYrnoNjZPKlqLhiSO/vbu3lSWXDlUO5ZDK8KGKGR92wxKAjAYyO8GeQzTJccLxgRvDGoktzNJCCzCMTThtzMBknJZufhuOBSqgurI7QskjgbI8gqt5eTDfNcykHIijUAedjA3AdFADI4H4YmAmlu0Yd/GkbRSsJDIy5Ms0oyU3MzYCr0RVHuun0yfS/PtkefT+feWv03twclngJ5sniYjn2HwE5oPFcFwBtcHzzEkg81J3Rcydzk5dVIb09DzOCaheOLidnG9xZWttIkpuzIO8kIB+bihHXOSp35zg4VuWQkY+F9JvoVlFtbSxyDcrrGqls+O5QGz6fR414HsytkA+TTXdrjmBDcOFHuR9yfypV0/iFbS5lngjkhsdyfLLaVO6e1efnHOidNjZXcoORz5DoNrxSgqCDkEAgg5BB6EEdffQKH+z+sQ84NRjnA6JdQDnk+MsJVun7vhVG4o1K3B+VaY0gUc5LSQTA+kiF9rj3ZY06VQigU9M7T9NmYobgQSL1S4Hydh05fOYH86YrmCKaPa6pJG46MA6MPDkcg1ZqeiwXClJ4klXnydQwGRg4z0OPEUqnsqhiJewuLiyc5OI33xZJzzifII9gIoMm44F2Iy2cxiRuttKPlFo3MZBifzlB6YRl9OKVJIpbEgDfpjbuuTc6XLz6EHnb7m8cLjJ+lTJLqur2ee9gjv4lGTJb/Mz+3NuxIY+jYw5D7jmaVx7p9580JNkjZBgnXupD4Y2Scm9wz7qDEseOu7ZY7+MWxkOI51cS2suRkbZhjaTj6L4z4E05q45e6kvUOA9gc2Eiwh/p2sq97Zy58GiP1eemU+B8FvTLyexlWJB8nc9LG4lLW0xHQ2d0c7G3YAibl7B1oNs5qtQPDvF0F2WQbo7iP623kG2WMkZ5r4g9QwyCCKnQaCtFFFBpj9JX6iz+1k/oWij9JX6iz+1k/oWigeOyX9T2X2X9703E0odk36ns/sv73r2474rNrCqQgteXJMdtGBuJk5DcQeW1NwJJ5UHlxLxwUk+SWad/esuducRwg/8AqTP0UDrt6nl0rS3EvHAt5pGtphcXzjbNfEckPJTHajoqjGN+CSOhGa9uNeIvkMclhbS95NKS1/cgc5ZXzuiBP7AyR95HLzqyeAOxWado571dlv17o7llkXB29PoDOOpBwOnOg13aWF1fT7I1knmkOTjLsScZZm9HtJxW2uCuwAgrLfylSOfcxHmCDy3S+nl+z+Ktx6RoFtapst4UiXxCLjJ9JPUn31n4oIzRuGbW0XbbQRxA9digE+PNup5nxNSQWrqKAooooCiiigslbAJ5D2npSfwshvrhtQkwYhmOyUj6MYOJJ+fjIRyOM7R+9Xn2m6lKYobGBts+oSdyD4pFjM74z4Ly9PncudQmvXs3ymOLTb0BbWIxPaRvEJxIg81u7mGJlxsUqGHPOGGaB61zh+K4imRgA00DQl9oZgrA4wTz5HzgPSM1AXsMlkttDa3AknUO3ye5ky14o2mTErZZZATlcZAyRjHST0LXpjp63N/H8nkCFpFCsQgBODs5uPNwccyKXrGKS/n3ON9qzb9pK3MD7eSSWtym14ZAduUYA/Sx0oLdI0pr2cys8oWNzymTbcRE7TPZSgjbNA6MSDk49PQ0+adp0cMaxRKEjQYVR0UeAFZQQUYoKitW9sWi3169vb21r3seGLuwGyNmZArg5ByqhwRg8nPXwZO0DtAi0xFDAmWVHMS7cozJt81iCCuSwGakrjX0jwkisZzbNOYowZGIiA3hcdTubavpI5UCHbazrSS6ajWcqIsUnfLCq7cqXjQNnKgIgjYLuyd2BzFMHZTqt9Lbul9FIssD7C8hO+Qt57ctoAADKBgn+XP3g7RbZrS5ujHPGlqdsiyRlH7zliMAn6WWQc+Q7xeeM1g+V2yC2TbZB8tJAGBmMB+63MB1BfkNvXBPQUD/AFj3likqOki7kkUqynoysCrA+wg17LV1Bq/V9DktJmk79IYTHj5XIFZ4FdmC2tlAg2xnaAN2GJyORwBUpYaBbX9rEhiuLNoZvlEO5wLncr579lfdzZs5EgPX3U4anYCWMjkrDmj7VcxvggOocEbhnlyrW+lyfIb9mkZO8lJRoI83t9OOWyWZ8/NqBhgFAUAgY5CgeLDhO2hgkgVC6TZ74uSzTFxtdpGPUsuR4Uvdnt/NBNcaZOcm1IaBjndJbPnYfbt5L7+vSvDtF4p1O3dYrKDf3kY2yd08paR32bFK/NoVXD5cYOfYcwjzahbw2mp3wQ3FtOYp1TbuNrOQmJNpC70dtwA5ZIz+1QbfoqxHzgg5B/8AYq+gKKKKC3ZURxDwlaXsey5iDgHKtna6n91xzH3damaKBDn4a1OzZWsLs3EYHO2vDu8Tju5lAZTjl53xPSvUa/Z3gFnqFv3E0n+73A5ORkZilxtc46FTnnjlTsVHorC1XR4LmMxTxLIh/ZYZGfSPEH2jmKDW/E/Cz2oEjvNJDEAI7xMfLLFRn6ZGO/g58weajPvqc4V49LSJa3bJ3zrmC4TPcXi4+lGfBx0ZD4g464rwNnqWm5MTG/s1593J/wCbjX9oI/0ZQBzwcE4x6cwWp29q1s9za5m06R+8uIoztks5Vw3yiFeRRl6vH6OYoNuIc1dSZwTxM7EWlzKskojEsM45C7t2ztlA8GHRl+/xpyFBpn9JX6iz+1k/oWij9JX6iz+1k/oWigd+yf8AU1n9l/e9K3GeotFqN5dLtZrDSx3fM5jluJCA2DyJ2knl4YB9jV2Tfqez+y/vekTieJZtcvrNn2teacsUZztXvVCSoDn0lCOWT51Bh9hPAay7tQuE3bW2wA8xuH05ceJBwFPgQx9BG9E6Ck7smk26ZFCwxLbM8Mq+KSI7ZB+4g59BzTkDQVooooCiiigKKKKAoooJoEDTT8q4guZM+ZYWyQKAT9ZOTI5x6cAqf4Vpm1jhSyu//MW0UpH7TKCw/wBQw386RODL+ZNLvr21jM01xeTSqrKSSokCAEKQzbUVm2g56gVK9n/aHLeXM9tNEm6FA/exCREOcDaUm89Gyeh9BoJDjTT1xEyLOZkysYt7kQShTjcVEjBJMEL5rA168FaEYI3kYN3k7BmMkUcU2FGFWUwnY7AlzvwD53PNLXHerRTyEGG4IgDIyvpfyqM8+ZEh2soIxzVx0BrO4X4wkuoFTT7aMJCvdl55FiCbVwD3EfeSgegMV5eJ60GwN4qgYGlC/wCHdSOJo9SInVge6MQFoQOqGMZk8fpF2OfCvReMpYfNu7C6Eg8beJrqJunnKyecB7GUEe2gOL+zu31CVZJ3kykYSMAjbGRIJGcKR9JgAhzywPTzqmtSWllef4hdXKxhrYWyq3UkStKSAvnH6WMAcsc6pN2mWiIzyRXkYUc99pMuORPUrgZwRzNJ1hPdTNb3YRTdalKwhlkTvI7G1jDOu1Ry7wjLczzJAPQ0F93eaVJYTWj37xfKrhpRNJbyRh2eUSLneArqMKCSwyAOlXWfYuoltbiG8VgjLKzd2CCRM1wpgCvtjU5C4BxgZ55OffS3sr+We3ttVvXuUU+dIweKTBwfmSoikQHkRgZB5ekQ/Zhx4wvxYmMRpIHyg+rjuEMjSdyOojcKW2Ho27HLAoN1R9Kuq1BV1BQ0g8U6XcJeGW3+WCK4h+eFqId5lhwIstLzXKFlOP8AKvSn40k9p+nxPFEzxJKyyEANbS3ZAKknakJUA8hzbljPjQUn4Ta40toLd5rZ5TvbvZTO+cgMkj7mPMKAdrcseHMVi6R2XLFFerIYg13B3OyCPuoo1CkAqrFizZwdx58hWfw5ftbaW0oieQR72WKO0+RnaCAQsJJPXc2ScnOahuGO1/5ZfJbpbYjkL4bcxkjEYyGlTbtUMRgEMetAw9mertc6dAz/AFiBopOeTvhYxknpjIVW/wBQprrX3ZbLsn1a3H0YtQdgc8/nRzBHs7v78mtg0BRRRQFFFFAUUUUFDSfxFwvLHL8t0/C3Q+ti6R3aDqj+AfH0X9PXl0catcUGk7W7V2lgtHCMIzeWKscy2s8ZHyu2bJG0MQ64PLazEZ8dvaBqoubWCcAqJokkweo3qGx/OtcX+hCPiaORIwImtJJ5fOwC22WFnI6ZO6Mc/ST4U29mYYaXaZ/4Xm/wFm7v/k20CF+kr9RZ/ayf0LRR+kr9RZ/ayf0LRQO/ZP8Aqaz+y/veoLtE4Zh+XW91KAIZ1FpK/wBFoWYlredXxlWVwq7vd0GanuyX9T2X2X971P65o8N1C0M8ayRvyZT/ACI8QQehHSg11dz3dnchlx8sbClSClvqaooAKt0hugARtyckDqCKfeH+J4LyPdE3nLykjYbZYm8UkQ81I5j/AKZpOt9QEbf4VqiNJE/m29xIMpcJjzEaTkFmA/azzIzyJGYziDh+5s2WVpZcR5Ed/Gu+WNBjEd7CB8/EAMd51A6+0NuUUiaN2ihTGl/3cZk5xXMZLWlwCSBsk57W5c0c8vvFPKtmguooooCiiigKtk6H3VdVGHKgQOwwZ0W3/jl//a1P2z3/ABrUHZdxtZafYNbXdzHHJb3MseDk7gGzuUKCSu4sM+w+imG67cdHTpO7/wAETn+oCgf9tQescE2VywkkixMDkTRkxTKfSJEw3xNJfl7tXOILO8mP7sY+7oSaI+0zWJTiDQph1wZXaPl/rRR/Ogm9R0/WlAitbm2ZOQ7+ZG79cf5gmY3JHLO1evTxrxj7N55POutWvnkPXuXW3j9wQBsY99R6X3FUq8raxgz/AJmZmX3jcwq7/ZfiOUjvdWhiXxMUI3cx7VXPxoPS/wCyR2UiPV9RU45bpd4zyHMLsJGPDIpb0zjufRVjsdQiLJDJsSRVOJbdgfOU9CUOMjnkHbyI86J1DjzUNG1R4Li6kvYlVNwkGwkOgcsmCdrAnHUg+PpG09N1vS9Zg25jnVgC0L47xSP8ydRg/tAY64POgTdF1zhyyl76G/kYRh+6hbeyRd7tMgiUoDlto6sfu61icEbtV1ttRSMxWtqpSPzQu5mDgA4HNiZZJD4jcBnpltg7FNHRt3yYsQcgNI7L7sE9PYfRWTxfx1ZaTCEAUybcRW0eFJz0yAPMXPjj3Ak0De9wq43MBk8snGfjVwetQ2XZjNqoN1rEs8csh8yCPCCGMZCghg2Cc5x19OTkDN8jUsO35Dq15Bt+irneo+5CigezbQbTzUfrvD8F5GI51LIGDAB2TmMgHKEHxrXa8OcUwA93qNvPz+jIvP4sn/eqz8WcTW5Bm0yCdB17gtuPwZsfgNA2xcExQbmtpZ0l2MELzyzIpKlVJidirbeRAIpb4e4b1qOeHvbkmONyZnabvlnQnO1YDGpjJ8CWJFYp7chGB8t0y8gOfFcrj05kCH0+HhUrZ9t+jyA5naMgdJI3GfYNoIoPLs3U/wCJa03PabxV6ctyh88/Zn+YrYtIfY3ETYNcNndeXU1xgjBG5tgHt5Rg5/ep8oCiiigKKKKAooqhoBjUZruvw2sXezMFUHH7zMeiqo5sx8FGTWFrPFQifuIUNxdEZEKYBUf5pWPmxr7W5noASa1Lxd2hCCbeZI7rUF3Knd5+S2IIw3dg/WS5zlz/ACxghI8Ua1KC0OdupauUiKEki0tmLJHGcft4ZifQWfkNozt/SrBYYIol+jHGqDHTCKFH/StRdiHCkjs+p3JLvJlYi/nM3hJKSefUbQfRu8CK3OKDTP6Sv1Fn9rJ/QtFH6Sv1Fn9rJ/QtFA8dkv6nsvsv73pvpQ7Jf1PZfZf3vTfQRev8PQXkRhuIxJGw6HGQfBlPVWHPmPSaTYNfudKZYNRLTWhOIr0AnYMgKtxgcj+/nn7a2NXhc2aSKVdVZW5FWAYEegg9aBL1TgZTGzae0SLMNzwOBLZTgnOTGPoE55PHjp94U7nXJ9Jb5sNCDgmxuG3wuchSLO5XO0D/ACPjljzfCmKXhi/0192llZrX9qxlcjB8TBI2duc9Dy9h8JDS+M9P1LdazqFm6Pa3KBX3DqAG5Pj93n48qDN0bj22lk7iYPa3P/AuMIz+AMbfRkBPQqTnBpm3itc652bEoVtmSWEf7pc7mRMde4nB72A8uQyQOXLAAqFsNUv7CQRGVuZ2pa37bQTj/d79QY36jk2088YzQbiopRsu0a27wQ3SyWUx6JcAIjfwSgmNh/q6nHWmtZQcY6HxoL6KoDVaBUbsy0wyPI1lE7u5clst5xJJIBPiSTipW14Ys4mLR2sCEnmViQHw8QKlqKC1Vq6iigKoarVGoOcO0rQpL7iKS2iKh5FjCluQG23EhyR/CfjSHp1hMLxIAxjm78Q7gcFGL92cEEHqT41uWCFZOMHYkZjAAXxyLXBb3eH3ikS/TPFGCMZ1SPkPbOlBs2Xst1fkq67N3YXbzVgwHowHOfeWzTBwv2VWdnJ3533Fz1M0x3MDy5qOg6deZ9tOgqtBai4q6iigKKKKC1lzy8KhtR4LsJx89aQP7TGob8Qwf51N0UGDo+jxWsKQwJsijGFUZOOp6nmeZNZ1FFAUVQmqB6C6qFhUFrHGtnAe7MneT9BBCO+mJ6gd2mSPe2BSvxDxXcooa4ki0yFum4i4vHHLPdxJlEPtO/GQcUDjrXEtrahTPMqFjhV5s7nkMJGuXY8x0B60m8TcYSCMvcSnTbfqB5rX845D5uPmIgf8x3MP3aQLrjtEErabCVlMDSm9nInupVEoiJHhFnz+WOQx5oGDSbp9hd6mzCOKa5umkBaUsWVUweTFjtXzjnJ9HLHSglda7U5NrwWEQtrZ856tNIWHnPLKSSzHnz/61L9mXY9LdMlxeRlLYecsZ815v8ox+yh8SeZxy65p04A7D4rYrNelJpRgrHgmONgSQcn6w49IwPbW1kTFBZbQBFCqAqqMKByAAGAAB0GB0r1oooNMfpK/UWf2sn9C0UfpK/UWf2sn9C0UDx2S/qey+y/vem+lDsl/U9l9l/e9N9AUUUUFvdioPijg60vows8fnLzSVTtljI5go45jB54PL2VPUUCIf8T05RzOpW6jmMbbyMdOWMrMOp8G9tS+kcR2GpRsiFJPCSCVQHXHg8L8+viRjI60xbBULrnB1ndENNCDIpysqkxyr7RImG/nQRF32dRrGy2krQo3WCRRc2pOQfqZc7fR5jLyNKh4evLI5WG5t/RJp7m6t8k8i1jNlwvsQn3imqGy1e0+qmjv4h0Sf5i4A54HfKCj49LKD7qyrfj+1DCO532cp6Jcr3QPTOyU/NuAeWVagg9D44vDlU+S6htPMQv8kulA5EvbT8s59BUdetTK9plmuBciazcnG25heLPpw+ChHXnnFS2qcPWl2o+UQRTDAwzKCR4ja/0h1PQ+NQ03BEiLttL64iTGDFMFvYsZyRtm88fjoGa01KOVQ8LpIh6MjB1PuK5BrJBrWF1wTOrF30+2lY/+rYzPYTYAwPMPmkn+MCsR9Tntsk3uqWm0c/ltqLqD2DvYlx94Y0G26K1zpfGl+/1U+lXoxnbHM1tL72V9+PdgVKpxlep9fpNyPS0Mkdwvs24IY/DlQONUak9u1KxTHyj5Rak9BcW0sZPtHmkVnx8f6YwyNQtenjPGp+DEH+VBrvhmGR+K7yXYSiK6FgDtBCIFBboCQKXtd4V+TcSWuZjJJPeQ3P0MBUadyQTknIEa+GPOPTHPZXBl7bxzahK1xb4uLwuhE8bB4xEgVvNb0lvhXhxBpUU2p2FzB8nZVnYzyKyl/MiKxZbP0RzGB4leVBsMVWsU6jF/xU/EPdVjarCBnvowB1JdRj386DNoqBfjnTVzm/tBjw+URf8ATdWHd9p2lRkA3sRJGfMJl+JiDY++gaqKU5O0W25d1FeT5GfmrOZhj3lV+NXrxddOR3elXZB/akMMPxVn3D4UDTRSJqfFt+nJzpln6DcXZkJ/0IE5/wCo1GniZ5gAdRuJO8OwLYWLIN3M+bPOHB5K5yGHIN6KDZLy4BJIAHieQ+NLl/2jafE2wTrNJzxHADcSEg4xtizg+wkUkXunD5oyafJOZpxbh7+873Eh3AMYYi6dVOQAvTGB1rLnW9jiuALiK3EFzBA0VlAsKsJza7m3ybn3bbggYxzQGgn9R4vvSpaK0S2jwD39/KsKAekxKS/LxBK9aU7vX45y3e3l1qHnIhjs1+S2qvKVSNJJdwY7n5Al8Y8KyeItCtIf8UjMYkaPTO+SSYtNIryfKVbDylsHKRkbcUvQ6s1zc3cFvC90Jjp8m6IgqPkyQmUGUnan0WGfSMUGTFqtwmyCFIdPR9RNm0dtHmUiLumc/KW5E4c4OwfR8c4pZtZbZ7eEvulu7mxvI2CFpbh5zOEtxIFJY4Rcc/2V8eQrY1r2aXFw/eXkvcg3sl4sUDEyI8u0bTOcDACZ81M8zz5U7aBwpZ2a7ba3SPlgtjLnPXc585s4HUmg1Vwf2LPKkD33zSLEFMMbEPLuleb51uW3G9VKrk/NjmK3BpejQW8axwRLGg6KowPf7T7TzrNCiqgUFAtVoooCiiig0x+kr9RZ/ayf0LRR+kr9RZ/ayf0LRQPHZL+p7L7L+96b6UOyX9T2X2X97030BRRRQFFFFAUUUUBWNf2McqbJY1kQ9VZQyn7jWTRQKMnZ5FGS1jNNZN1xE26En228mUx/DtqqPrFuMNHb3yg/SRjaykeko26Mn2BlFNtFAoeUe3jYC7hubM5xmaI92T05Sx7kPvzTDp+s29wuYJ45R6Y3V/6Sayynt/8Af3VCajwPYztukto9+CO8Ud3IM9cSR4bPtoPbUuF7K4z39rBIT4tGpP4sZqMPZtYjnEs0HiBDcTRKPcittHwrzHZ+0Zza6jewc8hDIJ4/vWYMx9GN2OX315/4XrsWdl7Zzjw762aM/wD2WAoL04MuE5w6teg+AkMVwg9m1kB5e014PwbfEeddWczeJl09Mn3lJB/0rIfV9YTAOn28uBzMV3g8vQsiDn9/31X/AG5nQ4m0m+QYzlFSf7vmmJoIy64KvSOUOit/FZOv3+a5514jgG5yCbHRD6fmJB+dTcfaVa/+rDewegy2kyg+7CmrR2r6Vkj5Qcjw7mbPw2UETJwJMTkafowPpMch93m7R8c0JwXejO200NSev/hpG5ejqKl4e1LTXYqkkrkeC207Z92Eq5u0WH9i01B/atlN/wBwKDCteD73qx0yM/8AyrAkj0YLSCs634cvxndqZHoEVrDGFGP39568+tUj46Z+cemagw9LQrF/yysrH34q5eIdQcHu9LdD4d9cRR5+6PeaCh4LYnMmo6g4IwV75Y1Pp+pRD8DWBFwdbSQNK1nLJKBJtiubmRyzISqjc7MAG2ghscg3MVnmfWXBAgsoT4FppJ8f6VRM/EdaI+HtTZyZdT2oeqQ20aY90km8/wAqDzseHEt7m1+T2UMUJilMpWOPcsnzZjG/G7xk6cuXurA1DWYoIbI3l1DFLBMZJFllUyMmyeIlVUlmJEi9BUkOzuFsfKbi7ucf8W4cD8EWxCPeKkdP4NsIB81aW6e0RLn4nnQIEmsSSCMWltc3O3UzdhlhaKIwu8jECSYIN2JMe/xrOk4Y1i5a5DG3tIbieKX9q4mQwiLaVKlUz8zHkHPjzrZISqgUCZB2YW7yGa9eW8nbG5pG2IQpyq9zHhNoPMA7udNlpZpGoVEVFHgoCjn7FwKyKKAooooCiiigKKKKAooooNMfpK/UWf2sn9C0UfpK/UWf2sn9C0UDx2Sn/wCD2f2X9703Zrj2w4+1KCNYobyZI0GFVWwAOuAK9/Kdq/r8/wCOg67zRmuRPKdq/r8/46PKdq/r8/46DrvNGa5E8p2r+vz/AI6PKdq/r8/46DrvNGa5E8p2r+vz/jo8p2r+vz/joOu80ZrkTynav6/P+Ojynav6/P8AjoOu80ZrkTynav6/P+Ojynav6/P+Og67zRmuRPKdq/r8/wCOjynav6/P+Og67zVMVyL5TtX9fn/HR5TtX9fn/HQddYFUKCuRvKdq/r8/46PKdq/r8/46DrraKNvtPxrkXynav6/P+Ojynav6/P8AjoOusD0/zqmwVyN5TtX9fn/HR5TtX9fn/HQddbRVcCuRPKdq/r8/46PKdq/r8/46DroKKrmuRPKdq/r8/wCOjynav6/P+Og67zRmuRPKdq/r8/46PKdq/r8/46DrvNGa5E8p2r+vz/jo8p2r+vz/AI6DrvNGa5E8p2r+vz/jo8p2r+vz/joOu80ZrkTynav6/P8Ajo8p2r+vz/joOu80ZrkTynav6/P+Ojynav6/P+Og67zRmuRPKdq/r8/46PKdq/r8/wCOg67zRmuRPKdq/r8/46PKdq/r8/46Dan6Sn1Fn9rJ/QtFaa1riu8uwq3NxJMEJKh2zgnkS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8" name="AutoShape 10" descr="data:image/jpeg;base64,/9j/4AAQSkZJRgABAQAAAQABAAD/2wCEAAkGBhESERQUEhIVFRQUFBwXGRcYFx0VGBcZFhgYFhcZGxgYJyYeHiAkGxkXHzAgIycpLS0sGB8xNTAqNSYrLCkBCQoKBQUFDQUFDSkYEhgpKSkpKSkpKSkpKSkpKSkpKSkpKSkpKSkpKSkpKSkpKSkpKSkpKSkpKSkpKSkpKSkpKf/AABEIAJsBRgMBIgACEQEDEQH/xAAcAAACAQUBAAAAAAAAAAAAAAAABgUBAgQHCAP/xABMEAACAQMCAwMHCAgDBgQHAAABAgMABBEFEgYhMQcTQRciUVRhcZEUIzIzc4GS0Qg1QmJyobLCFVKCFkRTorHBJDRD8CVjk6Oks9L/xAAUAQEAAAAAAAAAAAAAAAAAAAAA/8QAFBEBAAAAAAAAAAAAAAAAAAAAAP/aAAwDAQACEQMRAD8Anuzns50y4021lmtI3keLLMd2SdzDng+geimTyS6P6jF8W/Ojsl/U9l9l/e9N9AoeSXR/UYvi350eSXR/UYvi35030UCh5JdH9Ri+LfnR5JdH9Ri+LfnTfRQKHkl0f1GL4t+dHkl0f1GL4t+dN9FAoeSXR/UYvi350eSXR/UYvi35030UCh5JdH9Ri+LfnR5JdH9Ri+LfnTfVC1Ao+SXR/UYvi350eSXR/UYvi35027q8bu/jiXdK6xqP2nYIvxbAoFjyS6P6jF8W/OjyS6P6jF8W/Osu87SNKi+lfQE+hHEpOfACPJrEPabbYylvfSD0rZy4x6ckAYoDyTaP6jF8W/OjyTaP6jF/zfnWHc9qG0AmxmTPTvp7aEffulyPhUdB2sTPzEFiv8eqwg/BVNBO+SbR/UYvi350eSbR/UYvi350vv2tt53n6YhXrm8kk+Hdw4P3E1gS9rM+Ti80cDPLJu2PxCjNA3+SbR/UYvi350eSXR/UYv8Am/Ok1u1i49d0b/8AL/8A5rOt+06dgCtzo7Hx/wDEzRE/dIgxQMnkm0f1GL4t+dHkn0b1GL4t+dQg7ULnOO605v4dViGfduXNZ8PHGospI0lpABkGG7hmQ+zcAOfsAoMzyTaP6jF8W/OjyS6P6jF8W/OiLjuVRmfS7+MDqVjSbn/DGxf7wtey9pmnBgssrwM3RbiKSA/GRQP50Hj5JdH9Ri+LfnR5JdH9Ri+LfnTDp2t29wCYJopQOvdyLJj37CcVmF6BS8kuj+oxfFvzo8kuj+oxfFvzpuBqtAoeSXR/UYvi350eSXR/UYvi35030UCh5JdH9Ri+LfnR5JdH9Ri+LfnTfRQKHkl0f1GL4t+dHkl0f1GL4t+dN9FAoeSXR/UYvi350eSXR/UYvi35030UCh5JdH9Ri+LfnR5JdH9Ri+LfnTfRQc/9unCFlZQ2zW1ukReVwxXOSAqkdSfTVamP0lfqLP7WT+haKB47Jf1PZfZf3vTfSh2S/qey+y/vem+gKKKKAooooCirWNLGocf26yNDAJLudfpR2679nXG+Q4RBy8WoGgmsS/1aGBC80iRoOrOwUfE/9q1HrHapO7urTiKONdzpYqLqVQWCHfdSYhTBwdygjzwOtQkkd410yvFFFLHcW0Eks7G+uV+WEqrI8nza7SC3mKmD0yOVBtCXtPtypa2hnulAJMkceyEBfpEzzbI8D05pTu+1i7mfZbrbqcE7YhJqEwGAc7YgsY5kDmcDPM+NRGocOI0q9/JNctHrsdsDPIZAYnWFnXu+ScyxzgDlimOaAQS8Qrbr3W2zgZBEO72t8mnOVCYwc88igiLyx166KgG6B5N89PHZI3+YCG3zJgZB+t5Zr0XsjlAaW5nsocYJfumujy6lpLl+R8P2hTxbaZcSXOm3Eik91aSrMWwGEkqQHmP4lfPoqNuksEsZ7O81CECR5mJ71Q6rJM0qgKST5uVGMeFB7WnZ1GpEb390cjcY43jtlbGFLbbdUbAOPH0VleSfTGYvLC87n9qaaSY/FmrGPHOlyTJPE8k8saPEvcwzS8pWRnHmrgnzB7hn017XvaOqRPKtjfssYJZmg7kKFGSSZivIDxANBHcR6Ro2mLCTpkcjTzCJFWNXYuQcD5w/dXvbXUac4+HplOMZEVovL8dKPEHFNxq62s1naPFHZ3C3JnuWWOD5sZwSp5gEc8EnljkacdP0S5vkSW41EtEx3KlkTBER0wZecrDPtHjQF9xqtsnz2mSwqeQDyWkYPjgAyjPuqDg7erB3CrZ3TOeQCpG7H3BXJ+FSOoWemaff2kRtrZBciQ97KhlkMqtEsQDvk8y5yc+HUVb2f30pvblGleRihknDA4inE8kaqB0XMOzzQTyQHxzQZ8PabaspzaXwQeJs5CuB/CCKw7jtY0gELMsieyS1YAAnqdw6ek+2pvtCuZF0+buWmEpACdyju5YMG2/NecoYKU3eG6k3jDiG5ie3t4JJIHNnC8MWd5mmluEjeJ2lBL7I9xwSM7iSeVAz2uqaDdFdpsJWIwAyRBsZPIK4B655e3PjWTP2ZaS5y1hBk/5V2/yUipTUeGbO5BE9tDJ1HnRqTj2NjI+40oarYxWU0cVld3FvIxUd2Va7tVEjCOISK31QZ/MUqw555HFAweT60XHdNcwgDGIrqZF/DuK/yrxuuDbkA91ql0MjG2ZYriPHtVlUn72rx/2+NsVj1OL5MxOFnUmS1lOPCTG5D47XGR6TzNZd72hWELlZ5jFzwrPG6xv+8kgGxhz6g0Cte9nc/LfaaZdhcnKxPYTMT0w0W9AR6TWKlnc23MJrFr0HzcialBy6Ha26Qr7gPurYmn8S2c5xDdQSnGcJKjn4A5/lUrig1hZcd3qPsW40+8IIGxy2m3JJHjHLlfuAOaYF7R0jOL21ubPAzveMyQ//AFodw+OKY9S0e3nXbPDHKPQ6B8eHLcDj7qXT2eQRc7Ka4siPCGQmMn2wybk+GDQMWm6vDcJvhlSVM43Iwdc4BxlSefMcvbWYpyK1pd8E3KOZDBb3Lf8AGti2m3eclicoTE595Gast+KLy3cIbncfC31GMWkreOI7uP5qQ55fRNBs+ilVO0CBHWO8V7ORunfAd05/cnUmNvZkqceFMsE6uAykEHmCDkH3EdaD1ooooCiiigKKKKDTH6Sv1Fn9rJ/QtFH6Sv1Fn9rJ/QtFA8dkv6nsvsv73pvpQ7Jf1PZfZf3vTfQFFUzURr/FlrZBTcSbC+Qi4LPIQPooq5JPNR72A8aCWJpS1ftBhjd4rVGupkHnCIjuovbNMfMjHI5yc8qTeNuOGCMbx3tYmGEsoXUXkw9M8gyIY+o2rz68/Ctd2vG0l7dWlqI0gsjcxL8lTlGVeRFYSEYMh8ct4nPKgbeIuPe/LRSSm+cI7NbWr9xZosaln3y/W3ACqWIGFOMc8g1DmaeURxySlbebSp7pbeBTbwxFEmCqVjbMgHdDJbJbPOlmJXkMFqizGWM3CmOMb3V33DYF/wAv0Qxz4vy9OzNM7NNTuvkzzGOyENkbRgMTSPG3eBjsACoSshX6Rx159KBSbu0smACp3mhxnoELuL/mfDccDr1wPZTFea5311cm1R7otdafcKsK7ge5UtKveKAFAwoG4jnmnzSOx3ToQveq90yABWnYuEAOQqIMKq5JOMeNOcNsqKFQBVXkAAAAPQAOQ9woNTjhzVrkylbSK3Damt9G9xLllMYjVVMcQbOQgyd3ppjsuBr8zzTzakY2nCB1toVj5RbggEkm89GPgDz609AVWgTm7LrGTabj5Rckc/n7iSQE+nbuC/AVM2fCllBjurSBNvQrEgI+/Gf51Lsah+JeIUtYg20ySOwjiiX6UsjDzUHoB6lugGSaDz1/iSK2KJ50k03KKBObyH7+SqOWXOFHWsCHhd7giTUXWXmCtsvK3jxjGQeczA/tPy9Cioexv7ewnDXztJf3KhpZFQvHbxtII0QMeUcIdiuT1IJPhWNwzFqFpfpbtFNIkm83E5LNA/V47hWY/NyE5R4uh5EcqCmrwH/EJbGWdp4dRix3RJ3W21XZZoxs7sKCqoFB+kFJyes/2c2csUM3fTQytJdSP8wSY1J2q6gHoe8V2K+BY1n61xPBahi5yI8GXZhjCkhIWV0B3bM8iQD6fA0jrok95PMseIxIQ8zJnbDdxAPa3sBYnckqbQQCT5pyc4NA08RcYWSIHKrONpf6IYbILiKOcjI+lGWD7fSvsqKvuOpokuPNV2hlvUBYEDNvB8qgGFIyChVSepxy5nNT9pwPbgN3iiTe0rkH6Cm5jRJ1VeoR2Uttz1Y1ITta2wJkMMKs30nKxhjtCdWxk7Qo9yigXLLjl2miRo12y3JjByQQgsY7vd1OTuJX3CsPhnjAx21urxgl4rZhmTBMt/cSIqYOeiqXz6M09xurAEEFWGQQcggjrnnkYPX3VZ/h0RIPdplSpB2jkUBCY9G0McejJoI+Hiu2JcM+zF18kUkH5yXap2p4nBYrnoNjZPKlqLhiSO/vbu3lSWXDlUO5ZDK8KGKGR92wxKAjAYyO8GeQzTJccLxgRvDGoktzNJCCzCMTThtzMBknJZufhuOBSqgurI7QskjgbI8gqt5eTDfNcykHIijUAedjA3AdFADI4H4YmAmlu0Yd/GkbRSsJDIy5Ms0oyU3MzYCr0RVHuun0yfS/PtkefT+feWv03twclngJ5sniYjn2HwE5oPFcFwBtcHzzEkg81J3Rcydzk5dVIb09DzOCaheOLidnG9xZWttIkpuzIO8kIB+bihHXOSp35zg4VuWQkY+F9JvoVlFtbSxyDcrrGqls+O5QGz6fR414HsytkA+TTXdrjmBDcOFHuR9yfypV0/iFbS5lngjkhsdyfLLaVO6e1efnHOidNjZXcoORz5DoNrxSgqCDkEAgg5BB6EEdffQKH+z+sQ84NRjnA6JdQDnk+MsJVun7vhVG4o1K3B+VaY0gUc5LSQTA+kiF9rj3ZY06VQigU9M7T9NmYobgQSL1S4Hydh05fOYH86YrmCKaPa6pJG46MA6MPDkcg1ZqeiwXClJ4klXnydQwGRg4z0OPEUqnsqhiJewuLiyc5OI33xZJzzifII9gIoMm44F2Iy2cxiRuttKPlFo3MZBifzlB6YRl9OKVJIpbEgDfpjbuuTc6XLz6EHnb7m8cLjJ+lTJLqur2ee9gjv4lGTJb/Mz+3NuxIY+jYw5D7jmaVx7p9580JNkjZBgnXupD4Y2Scm9wz7qDEseOu7ZY7+MWxkOI51cS2suRkbZhjaTj6L4z4E05q45e6kvUOA9gc2Eiwh/p2sq97Zy58GiP1eemU+B8FvTLyexlWJB8nc9LG4lLW0xHQ2d0c7G3YAibl7B1oNs5qtQPDvF0F2WQbo7iP623kG2WMkZ5r4g9QwyCCKnQaCtFFFBpj9JX6iz+1k/oWij9JX6iz+1k/oWigeOyX9T2X2X9703E0odk36ns/sv73r2474rNrCqQgteXJMdtGBuJk5DcQeW1NwJJ5UHlxLxwUk+SWad/esuducRwg/8AqTP0UDrt6nl0rS3EvHAt5pGtphcXzjbNfEckPJTHajoqjGN+CSOhGa9uNeIvkMclhbS95NKS1/cgc5ZXzuiBP7AyR95HLzqyeAOxWado571dlv17o7llkXB29PoDOOpBwOnOg13aWF1fT7I1knmkOTjLsScZZm9HtJxW2uCuwAgrLfylSOfcxHmCDy3S+nl+z+Ktx6RoFtapst4UiXxCLjJ9JPUn31n4oIzRuGbW0XbbQRxA9digE+PNup5nxNSQWrqKAooooCiiigslbAJ5D2npSfwshvrhtQkwYhmOyUj6MYOJJ+fjIRyOM7R+9Xn2m6lKYobGBts+oSdyD4pFjM74z4Ly9PncudQmvXs3ymOLTb0BbWIxPaRvEJxIg81u7mGJlxsUqGHPOGGaB61zh+K4imRgA00DQl9oZgrA4wTz5HzgPSM1AXsMlkttDa3AknUO3ye5ky14o2mTErZZZATlcZAyRjHST0LXpjp63N/H8nkCFpFCsQgBODs5uPNwccyKXrGKS/n3ON9qzb9pK3MD7eSSWtym14ZAduUYA/Sx0oLdI0pr2cys8oWNzymTbcRE7TPZSgjbNA6MSDk49PQ0+adp0cMaxRKEjQYVR0UeAFZQQUYoKitW9sWi3169vb21r3seGLuwGyNmZArg5ByqhwRg8nPXwZO0DtAi0xFDAmWVHMS7cozJt81iCCuSwGakrjX0jwkisZzbNOYowZGIiA3hcdTubavpI5UCHbazrSS6ajWcqIsUnfLCq7cqXjQNnKgIgjYLuyd2BzFMHZTqt9Lbul9FIssD7C8hO+Qt57ctoAADKBgn+XP3g7RbZrS5ujHPGlqdsiyRlH7zliMAn6WWQc+Q7xeeM1g+V2yC2TbZB8tJAGBmMB+63MB1BfkNvXBPQUD/AFj3likqOki7kkUqynoysCrA+wg17LV1Bq/V9DktJmk79IYTHj5XIFZ4FdmC2tlAg2xnaAN2GJyORwBUpYaBbX9rEhiuLNoZvlEO5wLncr579lfdzZs5EgPX3U4anYCWMjkrDmj7VcxvggOocEbhnlyrW+lyfIb9mkZO8lJRoI83t9OOWyWZ8/NqBhgFAUAgY5CgeLDhO2hgkgVC6TZ74uSzTFxtdpGPUsuR4Uvdnt/NBNcaZOcm1IaBjndJbPnYfbt5L7+vSvDtF4p1O3dYrKDf3kY2yd08paR32bFK/NoVXD5cYOfYcwjzahbw2mp3wQ3FtOYp1TbuNrOQmJNpC70dtwA5ZIz+1QbfoqxHzgg5B/8AYq+gKKKKC3ZURxDwlaXsey5iDgHKtna6n91xzH3damaKBDn4a1OzZWsLs3EYHO2vDu8Tju5lAZTjl53xPSvUa/Z3gFnqFv3E0n+73A5ORkZilxtc46FTnnjlTsVHorC1XR4LmMxTxLIh/ZYZGfSPEH2jmKDW/E/Cz2oEjvNJDEAI7xMfLLFRn6ZGO/g58weajPvqc4V49LSJa3bJ3zrmC4TPcXi4+lGfBx0ZD4g464rwNnqWm5MTG/s1593J/wCbjX9oI/0ZQBzwcE4x6cwWp29q1s9za5m06R+8uIoztks5Vw3yiFeRRl6vH6OYoNuIc1dSZwTxM7EWlzKskojEsM45C7t2ztlA8GHRl+/xpyFBpn9JX6iz+1k/oWij9JX6iz+1k/oWigd+yf8AU1n9l/e9K3GeotFqN5dLtZrDSx3fM5jluJCA2DyJ2knl4YB9jV2Tfqez+y/vekTieJZtcvrNn2teacsUZztXvVCSoDn0lCOWT51Bh9hPAay7tQuE3bW2wA8xuH05ceJBwFPgQx9BG9E6Ck7smk26ZFCwxLbM8Mq+KSI7ZB+4g59BzTkDQVooooCiiigKKKKAoooJoEDTT8q4guZM+ZYWyQKAT9ZOTI5x6cAqf4Vpm1jhSyu//MW0UpH7TKCw/wBQw386RODL+ZNLvr21jM01xeTSqrKSSokCAEKQzbUVm2g56gVK9n/aHLeXM9tNEm6FA/exCREOcDaUm89Gyeh9BoJDjTT1xEyLOZkysYt7kQShTjcVEjBJMEL5rA168FaEYI3kYN3k7BmMkUcU2FGFWUwnY7AlzvwD53PNLXHerRTyEGG4IgDIyvpfyqM8+ZEh2soIxzVx0BrO4X4wkuoFTT7aMJCvdl55FiCbVwD3EfeSgegMV5eJ60GwN4qgYGlC/wCHdSOJo9SInVge6MQFoQOqGMZk8fpF2OfCvReMpYfNu7C6Eg8beJrqJunnKyecB7GUEe2gOL+zu31CVZJ3kykYSMAjbGRIJGcKR9JgAhzywPTzqmtSWllef4hdXKxhrYWyq3UkStKSAvnH6WMAcsc6pN2mWiIzyRXkYUc99pMuORPUrgZwRzNJ1hPdTNb3YRTdalKwhlkTvI7G1jDOu1Ry7wjLczzJAPQ0F93eaVJYTWj37xfKrhpRNJbyRh2eUSLneArqMKCSwyAOlXWfYuoltbiG8VgjLKzd2CCRM1wpgCvtjU5C4BxgZ55OffS3sr+We3ttVvXuUU+dIweKTBwfmSoikQHkRgZB5ekQ/Zhx4wvxYmMRpIHyg+rjuEMjSdyOojcKW2Ho27HLAoN1R9Kuq1BV1BQ0g8U6XcJeGW3+WCK4h+eFqId5lhwIstLzXKFlOP8AKvSn40k9p+nxPFEzxJKyyEANbS3ZAKknakJUA8hzbljPjQUn4Ta40toLd5rZ5TvbvZTO+cgMkj7mPMKAdrcseHMVi6R2XLFFerIYg13B3OyCPuoo1CkAqrFizZwdx58hWfw5ftbaW0oieQR72WKO0+RnaCAQsJJPXc2ScnOahuGO1/5ZfJbpbYjkL4bcxkjEYyGlTbtUMRgEMetAw9mertc6dAz/AFiBopOeTvhYxknpjIVW/wBQprrX3ZbLsn1a3H0YtQdgc8/nRzBHs7v78mtg0BRRRQFFFFAUUUUFDSfxFwvLHL8t0/C3Q+ti6R3aDqj+AfH0X9PXl0catcUGk7W7V2lgtHCMIzeWKscy2s8ZHyu2bJG0MQ64PLazEZ8dvaBqoubWCcAqJokkweo3qGx/OtcX+hCPiaORIwImtJJ5fOwC22WFnI6ZO6Mc/ST4U29mYYaXaZ/4Xm/wFm7v/k20CF+kr9RZ/ayf0LRR+kr9RZ/ayf0LRQO/ZP8Aqaz+y/veoLtE4Zh+XW91KAIZ1FpK/wBFoWYlredXxlWVwq7vd0GanuyX9T2X2X971P65o8N1C0M8ayRvyZT/ACI8QQehHSg11dz3dnchlx8sbClSClvqaooAKt0hugARtyckDqCKfeH+J4LyPdE3nLykjYbZYm8UkQ81I5j/AKZpOt9QEbf4VqiNJE/m29xIMpcJjzEaTkFmA/azzIzyJGYziDh+5s2WVpZcR5Ed/Gu+WNBjEd7CB8/EAMd51A6+0NuUUiaN2ihTGl/3cZk5xXMZLWlwCSBsk57W5c0c8vvFPKtmguooooCiiigKtk6H3VdVGHKgQOwwZ0W3/jl//a1P2z3/ABrUHZdxtZafYNbXdzHHJb3MseDk7gGzuUKCSu4sM+w+imG67cdHTpO7/wAETn+oCgf9tQescE2VywkkixMDkTRkxTKfSJEw3xNJfl7tXOILO8mP7sY+7oSaI+0zWJTiDQph1wZXaPl/rRR/Ogm9R0/WlAitbm2ZOQ7+ZG79cf5gmY3JHLO1evTxrxj7N55POutWvnkPXuXW3j9wQBsY99R6X3FUq8raxgz/AJmZmX3jcwq7/ZfiOUjvdWhiXxMUI3cx7VXPxoPS/wCyR2UiPV9RU45bpd4zyHMLsJGPDIpb0zjufRVjsdQiLJDJsSRVOJbdgfOU9CUOMjnkHbyI86J1DjzUNG1R4Li6kvYlVNwkGwkOgcsmCdrAnHUg+PpG09N1vS9Zg25jnVgC0L47xSP8ydRg/tAY64POgTdF1zhyyl76G/kYRh+6hbeyRd7tMgiUoDlto6sfu61icEbtV1ttRSMxWtqpSPzQu5mDgA4HNiZZJD4jcBnpltg7FNHRt3yYsQcgNI7L7sE9PYfRWTxfx1ZaTCEAUybcRW0eFJz0yAPMXPjj3Ak0De9wq43MBk8snGfjVwetQ2XZjNqoN1rEs8csh8yCPCCGMZCghg2Cc5x19OTkDN8jUsO35Dq15Bt+irneo+5CigezbQbTzUfrvD8F5GI51LIGDAB2TmMgHKEHxrXa8OcUwA93qNvPz+jIvP4sn/eqz8WcTW5Bm0yCdB17gtuPwZsfgNA2xcExQbmtpZ0l2MELzyzIpKlVJidirbeRAIpb4e4b1qOeHvbkmONyZnabvlnQnO1YDGpjJ8CWJFYp7chGB8t0y8gOfFcrj05kCH0+HhUrZ9t+jyA5naMgdJI3GfYNoIoPLs3U/wCJa03PabxV6ctyh88/Zn+YrYtIfY3ETYNcNndeXU1xgjBG5tgHt5Rg5/ep8oCiiigKKKKAooqhoBjUZruvw2sXezMFUHH7zMeiqo5sx8FGTWFrPFQifuIUNxdEZEKYBUf5pWPmxr7W5noASa1Lxd2hCCbeZI7rUF3Knd5+S2IIw3dg/WS5zlz/ACxghI8Ua1KC0OdupauUiKEki0tmLJHGcft4ZifQWfkNozt/SrBYYIol+jHGqDHTCKFH/StRdiHCkjs+p3JLvJlYi/nM3hJKSefUbQfRu8CK3OKDTP6Sv1Fn9rJ/QtFH6Sv1Fn9rJ/QtFA8dkv6nsvsv73pvpQ7Jf1PZfZf3vTfQRev8PQXkRhuIxJGw6HGQfBlPVWHPmPSaTYNfudKZYNRLTWhOIr0AnYMgKtxgcj+/nn7a2NXhc2aSKVdVZW5FWAYEegg9aBL1TgZTGzae0SLMNzwOBLZTgnOTGPoE55PHjp94U7nXJ9Jb5sNCDgmxuG3wuchSLO5XO0D/ACPjljzfCmKXhi/0192llZrX9qxlcjB8TBI2duc9Dy9h8JDS+M9P1LdazqFm6Pa3KBX3DqAG5Pj93n48qDN0bj22lk7iYPa3P/AuMIz+AMbfRkBPQqTnBpm3itc652bEoVtmSWEf7pc7mRMde4nB72A8uQyQOXLAAqFsNUv7CQRGVuZ2pa37bQTj/d79QY36jk2088YzQbiopRsu0a27wQ3SyWUx6JcAIjfwSgmNh/q6nHWmtZQcY6HxoL6KoDVaBUbsy0wyPI1lE7u5clst5xJJIBPiSTipW14Ys4mLR2sCEnmViQHw8QKlqKC1Vq6iigKoarVGoOcO0rQpL7iKS2iKh5FjCluQG23EhyR/CfjSHp1hMLxIAxjm78Q7gcFGL92cEEHqT41uWCFZOMHYkZjAAXxyLXBb3eH3ikS/TPFGCMZ1SPkPbOlBs2Xst1fkq67N3YXbzVgwHowHOfeWzTBwv2VWdnJ3533Fz1M0x3MDy5qOg6deZ9tOgqtBai4q6iigKKKKC1lzy8KhtR4LsJx89aQP7TGob8Qwf51N0UGDo+jxWsKQwJsijGFUZOOp6nmeZNZ1FFAUVQmqB6C6qFhUFrHGtnAe7MneT9BBCO+mJ6gd2mSPe2BSvxDxXcooa4ki0yFum4i4vHHLPdxJlEPtO/GQcUDjrXEtrahTPMqFjhV5s7nkMJGuXY8x0B60m8TcYSCMvcSnTbfqB5rX845D5uPmIgf8x3MP3aQLrjtEErabCVlMDSm9nInupVEoiJHhFnz+WOQx5oGDSbp9hd6mzCOKa5umkBaUsWVUweTFjtXzjnJ9HLHSglda7U5NrwWEQtrZ856tNIWHnPLKSSzHnz/61L9mXY9LdMlxeRlLYecsZ815v8ox+yh8SeZxy65p04A7D4rYrNelJpRgrHgmONgSQcn6w49IwPbW1kTFBZbQBFCqAqqMKByAAGAAB0GB0r1oooNMfpK/UWf2sn9C0UfpK/UWf2sn9C0UDx2S/qey+y/vem+lDsl/U9l9l/e9N9AUUUUFvdioPijg60vows8fnLzSVTtljI5go45jB54PL2VPUUCIf8T05RzOpW6jmMbbyMdOWMrMOp8G9tS+kcR2GpRsiFJPCSCVQHXHg8L8+viRjI60xbBULrnB1ndENNCDIpysqkxyr7RImG/nQRF32dRrGy2krQo3WCRRc2pOQfqZc7fR5jLyNKh4evLI5WG5t/RJp7m6t8k8i1jNlwvsQn3imqGy1e0+qmjv4h0Sf5i4A54HfKCj49LKD7qyrfj+1DCO532cp6Jcr3QPTOyU/NuAeWVagg9D44vDlU+S6htPMQv8kulA5EvbT8s59BUdetTK9plmuBciazcnG25heLPpw+ChHXnnFS2qcPWl2o+UQRTDAwzKCR4ja/0h1PQ+NQ03BEiLttL64iTGDFMFvYsZyRtm88fjoGa01KOVQ8LpIh6MjB1PuK5BrJBrWF1wTOrF30+2lY/+rYzPYTYAwPMPmkn+MCsR9Tntsk3uqWm0c/ltqLqD2DvYlx94Y0G26K1zpfGl+/1U+lXoxnbHM1tL72V9+PdgVKpxlep9fpNyPS0Mkdwvs24IY/DlQONUak9u1KxTHyj5Rak9BcW0sZPtHmkVnx8f6YwyNQtenjPGp+DEH+VBrvhmGR+K7yXYSiK6FgDtBCIFBboCQKXtd4V+TcSWuZjJJPeQ3P0MBUadyQTknIEa+GPOPTHPZXBl7bxzahK1xb4uLwuhE8bB4xEgVvNb0lvhXhxBpUU2p2FzB8nZVnYzyKyl/MiKxZbP0RzGB4leVBsMVWsU6jF/xU/EPdVjarCBnvowB1JdRj386DNoqBfjnTVzm/tBjw+URf8ATdWHd9p2lRkA3sRJGfMJl+JiDY++gaqKU5O0W25d1FeT5GfmrOZhj3lV+NXrxddOR3elXZB/akMMPxVn3D4UDTRSJqfFt+nJzpln6DcXZkJ/0IE5/wCo1GniZ5gAdRuJO8OwLYWLIN3M+bPOHB5K5yGHIN6KDZLy4BJIAHieQ+NLl/2jafE2wTrNJzxHADcSEg4xtizg+wkUkXunD5oyafJOZpxbh7+873Eh3AMYYi6dVOQAvTGB1rLnW9jiuALiK3EFzBA0VlAsKsJza7m3ybn3bbggYxzQGgn9R4vvSpaK0S2jwD39/KsKAekxKS/LxBK9aU7vX45y3e3l1qHnIhjs1+S2qvKVSNJJdwY7n5Al8Y8KyeItCtIf8UjMYkaPTO+SSYtNIryfKVbDylsHKRkbcUvQ6s1zc3cFvC90Jjp8m6IgqPkyQmUGUnan0WGfSMUGTFqtwmyCFIdPR9RNm0dtHmUiLumc/KW5E4c4OwfR8c4pZtZbZ7eEvulu7mxvI2CFpbh5zOEtxIFJY4Rcc/2V8eQrY1r2aXFw/eXkvcg3sl4sUDEyI8u0bTOcDACZ81M8zz5U7aBwpZ2a7ba3SPlgtjLnPXc585s4HUmg1Vwf2LPKkD33zSLEFMMbEPLuleb51uW3G9VKrk/NjmK3BpejQW8axwRLGg6KowPf7T7TzrNCiqgUFAtVoooCiiig0x+kr9RZ/ayf0LRR+kr9RZ/ayf0LRQPHZL+p7L7L+96b6UOyX9T2X2X97030BRRRQFFFFAUUUUBWNf2McqbJY1kQ9VZQyn7jWTRQKMnZ5FGS1jNNZN1xE26En228mUx/DtqqPrFuMNHb3yg/SRjaykeko26Mn2BlFNtFAoeUe3jYC7hubM5xmaI92T05Sx7kPvzTDp+s29wuYJ45R6Y3V/6Sayynt/8Af3VCajwPYztukto9+CO8Ud3IM9cSR4bPtoPbUuF7K4z39rBIT4tGpP4sZqMPZtYjnEs0HiBDcTRKPcittHwrzHZ+0Zza6jewc8hDIJ4/vWYMx9GN2OX315/4XrsWdl7Zzjw762aM/wD2WAoL04MuE5w6teg+AkMVwg9m1kB5e014PwbfEeddWczeJl09Mn3lJB/0rIfV9YTAOn28uBzMV3g8vQsiDn9/31X/AG5nQ4m0m+QYzlFSf7vmmJoIy64KvSOUOit/FZOv3+a5514jgG5yCbHRD6fmJB+dTcfaVa/+rDewegy2kyg+7CmrR2r6Vkj5Qcjw7mbPw2UETJwJMTkafowPpMch93m7R8c0JwXejO200NSev/hpG5ejqKl4e1LTXYqkkrkeC207Z92Eq5u0WH9i01B/atlN/wBwKDCteD73qx0yM/8AyrAkj0YLSCs634cvxndqZHoEVrDGFGP39568+tUj46Z+cemagw9LQrF/yysrH34q5eIdQcHu9LdD4d9cRR5+6PeaCh4LYnMmo6g4IwV75Y1Pp+pRD8DWBFwdbSQNK1nLJKBJtiubmRyzISqjc7MAG2ghscg3MVnmfWXBAgsoT4FppJ8f6VRM/EdaI+HtTZyZdT2oeqQ20aY90km8/wAqDzseHEt7m1+T2UMUJilMpWOPcsnzZjG/G7xk6cuXurA1DWYoIbI3l1DFLBMZJFllUyMmyeIlVUlmJEi9BUkOzuFsfKbi7ucf8W4cD8EWxCPeKkdP4NsIB81aW6e0RLn4nnQIEmsSSCMWltc3O3UzdhlhaKIwu8jECSYIN2JMe/xrOk4Y1i5a5DG3tIbieKX9q4mQwiLaVKlUz8zHkHPjzrZISqgUCZB2YW7yGa9eW8nbG5pG2IQpyq9zHhNoPMA7udNlpZpGoVEVFHgoCjn7FwKyKKAooooCiiigKKKKAooooNMfpK/UWf2sn9C0UfpK/UWf2sn9C0UDx2Sn/wCD2f2X9703Zrj2w4+1KCNYobyZI0GFVWwAOuAK9/Kdq/r8/wCOg67zRmuRPKdq/r8/46PKdq/r8/46DrvNGa5E8p2r+vz/AI6PKdq/r8/46DrvNGa5E8p2r+vz/jo8p2r+vz/joOu80ZrkTynav6/P+Ojynav6/P8AjoOu80ZrkTynav6/P+Ojynav6/P+Og67zRmuRPKdq/r8/wCOjynav6/P+Og67zVMVyL5TtX9fn/HR5TtX9fn/HQddYFUKCuRvKdq/r8/46PKdq/r8/46DrraKNvtPxrkXynav6/P+Ojynav6/P8AjoOusD0/zqmwVyN5TtX9fn/HR5TtX9fn/HQddbRVcCuRPKdq/r8/46PKdq/r8/46DroKKrmuRPKdq/r8/wCOjynav6/P+Og67zRmuRPKdq/r8/46PKdq/r8/46DrvNGa5E8p2r+vz/jo8p2r+vz/AI6DrvNGa5E8p2r+vz/jo8p2r+vz/joOu80ZrkTynav6/P8Ajo8p2r+vz/joOu80ZrkTynav6/P+Ojynav6/P+Og67zRmuRPKdq/r8/46PKdq/r8/wCOg67zRmuRPKdq/r8/46PKdq/r8/46Dan6Sn1Fn9rJ/QtFaa1riu8uwq3NxJMEJKh2zgnkS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9" name="Picture 11" descr="C:\Users\User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71810"/>
            <a:ext cx="510850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 descr="data:image/jpeg;base64,/9j/4AAQSkZJRgABAQAAAQABAAD/2wCEAAkGBxQTEhMUExQUFBUQGBQWFxcVFhQUFRgZFRUWGBkUFxYYHCggGBomHRUZIjEhJSktLy4uFx8zOD8sNygtLisBCgoKBQUFDgUFDisZExkrKysrKysrKysrKysrKysrKysrKysrKysrKysrKysrKysrKysrKysrKysrKysrKysrK//AABEIAQUAqQMBIgACEQEDEQH/xAAbAAEAAgMBAQAAAAAAAAAAAAAABQYBAwQCB//EAEEQAAIBAwIDBgMGBAUACwAAAAECAwAEERIhBTFBBhMiUWFxBxQyI0JSgZGhQ2JyghUkM7HBFyVjZHOSorPC4fH/xAAUAQEAAAAAAAAAAAAAAAAAAAAA/8QAFBEBAAAAAAAAAAAAAAAAAAAAAP/aAAwDAQACEQMRAD8A+4UpSgUpSgUpSgUpSgUpSgUpSgUpSgUpSgUpSgUpSgUpSgUrzGdhXqgUpSgUpSgUrBqn9p/iHbWrd2mbic50xReIk+WQOfoMmguNeWfAydgOedh7189nvOKToryuLCOQhVjji7y6YsPpUEkA4ycnGMZIwK3cP+HqyeK8luJg38OSdnBGf4hUAEn8KjA9aCdve21jHJ3bXEZc7aUOs/tsK5T8ROHjVm4C6cZ1K45nHlvvtU9YcIghULFDHGo6Kijl+VdZQHoKCH4T2ssrnaG5hc/hDgN/5Tg1Mg1V+Ptwtm7q6+UZjzVwhYAdTgZX864n7P3cBEvDboNGQCLa4zJCV8opF3QfrQXalU5e2NxECLvh10hXm1uPmYyf5dHiA9wK1Sdo7i5de4jntIFDtLNcwaCTtpjQSEEZz9Wk9KC2XnEIohqlkSMebsFH71HQdrbJzpW7tyc4x3i8yMgc6rTcNti4eUd/K2kd7JN9odByAqvGseMjOBgb1YvkrJo2d4IVVDpbvIVTBBHPK+o3G29BNRyhgCpDA8iCCD7HrWyqRd8LaxkD2CkKdUklsCzRzLkazEv8OUagwA2bJz51auEcTjuIlljJ0v5gqwIOGRlO6sCCCDyIoO2lKUGF5VmsKaE0GaxWawTQZrVNMqqzMQqoCSWOAABkknoPWthNfMON8YbidybWAn5aFlVnBwJpCC2nPWNQNW3MA+lBvveLz8Ula2tWWK1ZRqlJYSOrA6ioUgkYxjcDOck7irV2Z7JW1kPskzIQNUr4aRtsfUBsPQACujszaqkI0ABCTpwBkqNgxI55xn0BA6VL0GKGo7iHEhFJArYCTFlLscBWC5VfLLchny88CpHNBH8U4osWFCtJK4JWJMayBzY52VRnmxArHEOHd+EDPIijdkR9OrI+lnA1YHkCK5IJxDdyJIMG7KtE55NoQKYM9CMFgvUMccjU2WwN9sfpQc1lw+OFNEUaRr5KAo38/M+ta+G8NSDvNGoLI5k0k5VCeYQfdUnfA6k13ZowoIXhVypkuplYdzlPFnwkrEC755cio/sqIveOy3ETS21s08Ix3YdQBOzEaZVDHIhTGc4y22NqgZIWYx8KGUja6ue/IGS8WprgIT90MsignqNutXy74rFEsioVZ4Ez3SbvjYKNI3G5AoKrNDPGWUxTDVpJmQjRK2FJjjtUyQuMgZ/DuSN6leG32hQHGUlSM6VIZVOoRzDB5BWYZXlv712vw2chGM4LhxIwZT3S4UgKqKQcAkHdtyMnyqJ4naSrJpRRM5xIQuI1OtJEc4JOkFkjPM5OTQSVqpUxRnf5adkU757toZGTJ8wrAZ/lrRwL7K/voNysvdXS7bKZMpIo/uj1f3Gtt3dMhBKBXOZH8QcDC93GqtgeJyR05Bqj+weZpLq6Y7s4tlBzqC2xK5IJ21MS2PUUFypSlB5X/iskUXlQUGRWuVwoLEgBQSSdgANySfKsXNwsas7sFRASzE4AA6mvnk1xPxnvFiDw2CAhX1FGuXGNvpOIh7HO49g2cQ49PxMtBYJ/l1JSW4lDKj9CijYsvnjny26z/BeyqWsQSN2LqJcsQg1PKqjWQBtgIAAMbVwS8QvrKMmS2imhiDHMDCNlQb40EYb9qleFdrLebALGJzjwSYHPkAwJUn0BoO3s5ITbQ6kaMqoQo4IIKeE8+YyMg9Rg1JV5BFR3FOOR27ASiUBhkMsUsic8YLIpAPXB6b0HdPbq4KuoZWGCrAEH3BqGueCmJSbRpEOwEXegRY6kB0fTgdAAKlLK9SZA8bh1bqP9iOhqH4t2oW1kxdBYomPglDhvL60wGX3GR50Fdi4txOVmMdrHPFC2R8xmFmeNyMxtpHLGQ2nG+xqRtOOHiCdwYxE4lC3CFg+I4yrnGAD49k3Ax4vKvV925tg32V1bTa00xxI4MrS58K7Z8JyB6bmvfYKxIWS4cDVcHC4AGY1Zj3hwfvuzv7FR0oLaBQ0Bqo9tu0ZXTZWrBr278CKNzErDxTuOgVQTg+lBA8Ou5pLm8vIoXuIWnkgCRFVl0pFHFrjLMBjUhzuMA56VNWXbC1hBjeP5VkMa9y+FfW76Soxs5GQdSkghgc1Yuz/CUtbeKBPpiXTk82PNmPmScn8638QsUmRo5F1KwKnocHngjcH28qCs/ELiYijiGuLBkGuNpRHIw0kAKCfEuSM5xtv0rv4ZxiCG3hW4uoO9WKMOXmjDFggzzO9dXCuzltApVIlJfId3+0kkzsS8jZZ88tzXibsta6GVIIotYILJGgYBueDjY+tBTLvjsbkumqdZGdkUL9pO6kqgQfgxspGwXU3XIuHY7g7W1uFc5lleSaXByNcza2APUDIH5Vt4B2ZtrNQsEQXAA1HLvhRgDW2+AKmMUClKUHlOQ/KlE5D2qB7d8YNrYzyrq16dKaRqbU+wIHmM5/Kgq/H5H4refJROUtLVg1yVyHkYHaMEjZdiMjqDyxX0G2gWNURFCqgwqgYAA5DFV34d8BNraJrJMswDyFtzk/Sp9ht7knrVooPDyqCFJALZwCQCcc8Driq1xzshHIGaELGzA6oyB3Mn9a48J/mH5g1K8esWkjDR476A95ET+JfuE/hYZU/1eldllcLKiSLydQRnY+x9RQfP+GvHDMy3FqDLCoeNyo1po+ncH/TzycEAb59NnaTjUqslvalrm/lCklHIggy31OqnSAoycHcgb8xmW+JspjsjKmBLG8YjPXMjqmn2bOCOtdnYvsylnABpTvpPFM4AGWO+kY+6ucAeQFBC2PYad3Ml5dsZGAybVe4YkdS/M+2N8D2qR4V2BsoHMpRp5Osty5mfHoW2H5CrXUZ2ovO5s7qXl3UMz/msbEUHy43ffQ3Uw0g3tyLOzxpAQZCPJEVUFDpzvk+Ic6+v28AVFQfSqhR7AYr5rFw4EcKtFBQ26Rzuo8OHkORk+XhmbH8or6azgZz03/8Aug+f9obqe17qxtZGnuLgFYUKhEijHOSWRRlgo2GCM7Zz1muxfY2OyDuzd9cz7zTEAEnA8C9VQY5bmtHZBGuZ5+IP9EmYbUeUKMcye8jDOfILVvoMCs0pQKUpQKUpQKUpQeU5D2FUH4tAutnESwSabDaeu2NJOdgQzZ9qvych7VVPifwVrmwkEee9gImjwMnKZOAOpxmgtij9qGq9a9qUayhuQpZ5wqrEuA7SsP8ASAPLfOSeQGTUQ/ZviEx76S9EEpOQIVdkQbYQKX0sMZySpyfKguPEJmSNmSMysBsgKqW9AW2H51C9mbtdUkYfUspM8IIKsqu2JIm/mSTOfLWB0qPXjF/aEi8h+ZhAz8zaIdS4O/eW+osfdAfavJvYw8N3bSLJb3Eg1FTqCs3gYjH06hzXbxIPM0DtWxu7yzs0BaOJxdXDjOle5bMcZI21FhuD096ugqnfD+yJa+uXB13VzIFyMYjiwi7epDHPtVxoFVvt0dcCW+/+blijbAziMMHmY+QEatv61YzVDvYWvbrQWPdyBwQNtNvE6q6ZH3ppFIJzsi+dBv7JRmaZrk/fZpeeQquojgjHkRCusjoZRWztdcyXMy8Ot30d6NVzIu7pDkalUg+F2G2/RhUnwniKJqhZWEqSOpCxOFKg4WViF0hSmnfPpUV8PrTU13ePu91M6hv+zibSB7atX5YHSgt9rbrGioowqAKB6AAD/attKUClKUClKUClKUClKUHlOQ9v+Ky1FGw9qUFA7P2ENpxaW3G3eQ9/CCDhcuRJg5wW5DP4VAq/CqR2oCx8Z4XKc5mS4gByABsrjPU5yfLFXhaDJqhdteFfKCS9tlwHwLqEKWSUHYTBBylU6TkcwMHpi+1CdpJFkiuLYg/aW0zZ5DGCuMjcHJzmg89iLfu7G3GQ2pdZIOQTIS53z5tU7VX+Ghb/AA22DEEopXIOR4WIGD15VaKCM7TX5gtLmYDJhilcDzKoSB+uKgPh7ZaRKx3EYhtlPn3MYaRvzkkf9KkO3DA26Rn+PNbp05CQOf2Q1s7Ej/Jwvgjv9UxB55mdpP8A5UHR2s4l8tZ3M232UTkAnALYIUfmSB+daexPDzBY20bbMIwz758cnjfB8tTGoXtyPm7i14crbSMLi48xDC2QD/U4A/WroigDA5UHqlKUClKUClKUClKUClKUGBWM1kUoKX8URoitbgDJtLqB8+QZtDfs3KrZw6YvGjtszKMgcs9cfnUX224a1zY3ESDLshKA8iy+JQfzFaewvERNbIeqhf8A1DVtn1LD+2gsdVvjUhE8x28NlKdxt9R5/pVkqq8bbL8QbpDZaM+rCdz6ctNB5+FYP+F2uRg6W20hfvt90cqtdVv4bQlOGWikEER7hjk5yeZ86stBSPiVcFVgAOCoupeo/wBO1lC8v53SrLaFYLWPOMRRoNsbkKAAPc7VQu3n+YvkjUnEIjg23BknkEki58xFEuf/ABKnu2jjRbWCEh7xggI5qiDMknpgZIPnigz2ItjLJc374LXTaImxg9zESFI81ZiSD1XTVwFarS3WNFRQAsYCqB0CjAH7VtFApSlApSlApSlApSlApSlB5ArOKDrSgw9UTgULWvEprZdIR8zoCcaoZWZnA8zHLk4/DNjoKvtUf4lO8RsrmJSZIZ1GRp3jf60JYjYgdOuKC6yyBVLMQFUEknYADcknpVP4xcaeG3s7eE3SyMMgg6XVYox0I8IXbnuanuPsrW56rI0K+4eVB/sarPxKu9SpbALpDW8sxc6U7sz6QgI31MVOB6UFn7NWvdWlvH+CNAccvpFVzivaRpcpH3ka7ZMQWSeTWSEiiB2R2Cuxz9KhTtmrqor55xgC1u7nQumR43mtAxHctIUxcONtpQAPC22DtzNB29keBsJu8lQQiEZit9ZlkUy51zTyZOuVsAczgKK7+zlsZ7me9fTkF7aJQN0jjYhtRPN2cH0AAFRvA+MSQyu0ztMkwTU3dCOWIomdbquQ0WnHjHLG4qa7Cpi0BIAMktzJsc/XPIQc+eMUE7pOrOdscsdc881sFKUClKUClKUClKUClKUClKUGBSgoaDNU/wCJsa/LRyM2kQXED5xq5NjTtyJzjPTOelXCqb8VWPyDoq6nmeGOMcgHZxg/tQWOCzBgWORchQux3+ggqcj+kGqV2thMl8sJGPnJbVB591bCSeVk8t3C5PntvV9s2zGh/Eqn9QKqXGbZU4vZSEAd7HKoJz9Ue3tusmP7RQXNaq3xBgia3XUcTJIrW5AyRKu48ODqXGdQxuPXFWkVVPiA4SOKTJBikY7c9IicvgegAPMfTtvjIRNv2cnuk0SNHErErM8MjiZkypa2dcYRsAAnVsCdutXu0tUjRURQqoAqqOQA6b1Hdl7ARQLvlpsSyMWL6nZVBbJ6YAqYoFKUoFKUoFKVgmgzSlKBSlKBSlKDyDzpn/iskVjFBmqd25Oq64ZFv47hpCPDpIijzhs7nmOVXKqN2omH+McMVgo0iYqz5yxYY0R4zhgBk5xs1Bdo1wB6Dp/tVP7eyd3PwyXfKXBG3UPGwYHz2q518/8AildiP5VvFlJFPhGrnqHL9aC/iqF8SbZ5pLaFQW71ZtKLvrbKAo5zgR6C2c9M1fc1804pK016Y1fxS3UbwzDV9kkSKrRgcsFo5QCOZznIFB9IiQKAAAAABgchgcq2Vis0ClKUClKUCgpSgUpSgUpSgUpSgVg1k0oFUX4oW7ILS9QZ/wAPmEkgHMxH6h+qr0q9Vou7ZZEeNxlZFKsPMMMEHFB6gmDqrqcq4DA+YIyKofxL307nwtEMD0jnc79NsV3fDieRVurWQkmym7tM7DuyoKBeukepJrg+IcLFI9QwZbrC7427hkXONtxq5/iFBP8AavjyQW6ZlEZucKr/AIFIy8o/pUkj1xVMs7SbvbO4MaRQm6jOC7NIIyphhUrjC4JXIzkFsnnUje23zRQkBlHy1sowC2O7SeYrnYFgQuf5KkO1ah45gGDGFrSEbjPeGeORtgNjgofyNBdM71mvKqBnHXevVApSlApSlApSlApSlApTFKBSlKBWDWaUCsYrNKClXE5teKzNgFLq1WTA2Oq2fS7euEcHYdK3fEeIdzBL4PsriFyWBIwud9ue1eu2YXvrFjgnvjCwyM6LlGjO3PGrT+la+06mTg7Pgs0cKykAkE92oLAEciQDQQHB78pNbxykbzo/0Oc64WiU5A0g94hGT5CrQbJTciJDqAlN1OT0fGmJdh5gEDyTPUVS7yNWQxlGbVpuLY+IafmmiIYOD9SyiQgnkWH52ThXH7OyQxlbvUzFpXNteSl5MBWcvoOr6QAeWFGNqC71mqr/ANINn/3ke9ndgf8AtVYrC8SaNJYzqSRQyncZB9DuKDopSlApSlApSlApSlApSlApSlBjNZpSgUpUB2xvWSDu4iRNdssEWMZBf6pBn8CBn/toKvxRe/1XZBJe7tILbSMsYoLhWYj0du8JP4QDVv4QqPbmJt11TQsrbZw7Ar+n7VEceEdo3D9WI7W1LgnBKoREVjLYGw3bfzxXIO13BGudfzFt3wGrWSQuRsCHPg148vFig5eO9ihDERAjzxJoKQmVy0IQ6sRAnEi5JOljkdDyFS3Du0UkaEyhrmNBgywxsJkwN1ntj4gf5lBz5CrJZcQimGYpEkA6owbH6Vwcd4UjgzBmiliU6ZUbQ3Xwt0dfRgRQe+EdoLe5/wBKQE8yjBo5AOW8bgMBsemKi+yR7ie7sydkf5iEbn7K4JJH5SBxgelVfjELYjJmle6LK1ugjgaZSHBzrRdQjxnOo4IJzzqX7RsYpbe61bwl4pSMqBBMACT/AEvpb3yBzoL2KVXWSQrjvnXBfGH8THoQxZhjdfCfXzrVw29miYCWR5oyGw7aNQK+SRxAkk+dBZ6Vqt5g6qwzhgCMgqd/MHce1baBSlKBSlKBSlKBSlKBSsCs0GM1WbLNzfyyn/SsR3EfrK4DTOPULoQeXi9asc+dLY54OPfBx+9fLuFtfRQovyXEUIGXEMtmFaRjqeTxAtksSdz1oPqbLnnv71yT8KgcFXhhZW5ho0IPuCKov+IX52+X4qMddfD8fuKNxO+GR3HFzg8/+r9/2oJeX4b2OsyQpJaufvW0skHscIcbe1bk7HH+JfX0mNhmYIAM+Srhj6nfaoIcVvusHF9v5eHVtTit2OcfFxzOO5sGPPAXy398eeKCyW3ZaGJSItSFiC7se9kcjkWeTJPtXm87Od5G8ZmfEishGBjcc8cs53zVfXi12c5TiybZH2Fic746ZwfevLcVudOccXB5Y+XsSeZGry//AGg7uzViZ4R3ujvbd2hmBjGstHgag4IYFl0sG9atA4bFlD3aExnKsQCwOCMg887neq72HErPeSyJOiSvEFFwqJIxSJVdyE23I/ardQKUpQKUpQKUpQKUpQKUpQYArNKUCsYrNKBilKUGMVnFKUGMUxWaUGMVmlKBSlKBWMVm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6" name="AutoShape 6" descr="data:image/jpeg;base64,/9j/4AAQSkZJRgABAQAAAQABAAD/2wCEAAkGBxQTEhMUExQUFBUQGBQWFxcVFhQUFRgZFRUWGBkUFxYYHCggGBomHRUZIjEhJSktLy4uFx8zOD8sNygtLisBCgoKBQUFDgUFDisZExkrKysrKysrKysrKysrKysrKysrKysrKysrKysrKysrKysrKysrKysrKysrKysrKysrK//AABEIAQUAqQMBIgACEQEDEQH/xAAbAAEAAgMBAQAAAAAAAAAAAAAABQYBAwQCB//EAEEQAAIBAwIDBgMGBAUACwAAAAECAwAEERIhBTFBBhMiUWFxBxQyI0JSgZGhQ2JyghUkM7HBFyVjZHOSorPC4fH/xAAUAQEAAAAAAAAAAAAAAAAAAAAA/8QAFBEBAAAAAAAAAAAAAAAAAAAAAP/aAAwDAQACEQMRAD8A+4UpSgUpSgUpSgUpSgUpSgUpSgUpSgUpSgUpSgUpSgUpSgUrzGdhXqgUpSgUpSgUrBqn9p/iHbWrd2mbic50xReIk+WQOfoMmguNeWfAydgOedh7189nvOKToryuLCOQhVjji7y6YsPpUEkA4ycnGMZIwK3cP+HqyeK8luJg38OSdnBGf4hUAEn8KjA9aCdve21jHJ3bXEZc7aUOs/tsK5T8ROHjVm4C6cZ1K45nHlvvtU9YcIghULFDHGo6Kijl+VdZQHoKCH4T2ssrnaG5hc/hDgN/5Tg1Mg1V+Ptwtm7q6+UZjzVwhYAdTgZX864n7P3cBEvDboNGQCLa4zJCV8opF3QfrQXalU5e2NxECLvh10hXm1uPmYyf5dHiA9wK1Sdo7i5de4jntIFDtLNcwaCTtpjQSEEZz9Wk9KC2XnEIohqlkSMebsFH71HQdrbJzpW7tyc4x3i8yMgc6rTcNti4eUd/K2kd7JN9odByAqvGseMjOBgb1YvkrJo2d4IVVDpbvIVTBBHPK+o3G29BNRyhgCpDA8iCCD7HrWyqRd8LaxkD2CkKdUklsCzRzLkazEv8OUagwA2bJz51auEcTjuIlljJ0v5gqwIOGRlO6sCCCDyIoO2lKUGF5VmsKaE0GaxWawTQZrVNMqqzMQqoCSWOAABkknoPWthNfMON8YbidybWAn5aFlVnBwJpCC2nPWNQNW3MA+lBvveLz8Ula2tWWK1ZRqlJYSOrA6ioUgkYxjcDOck7irV2Z7JW1kPskzIQNUr4aRtsfUBsPQACujszaqkI0ABCTpwBkqNgxI55xn0BA6VL0GKGo7iHEhFJArYCTFlLscBWC5VfLLchny88CpHNBH8U4osWFCtJK4JWJMayBzY52VRnmxArHEOHd+EDPIijdkR9OrI+lnA1YHkCK5IJxDdyJIMG7KtE55NoQKYM9CMFgvUMccjU2WwN9sfpQc1lw+OFNEUaRr5KAo38/M+ta+G8NSDvNGoLI5k0k5VCeYQfdUnfA6k13ZowoIXhVypkuplYdzlPFnwkrEC755cio/sqIveOy3ETS21s08Ix3YdQBOzEaZVDHIhTGc4y22NqgZIWYx8KGUja6ue/IGS8WprgIT90MsignqNutXy74rFEsioVZ4Ez3SbvjYKNI3G5AoKrNDPGWUxTDVpJmQjRK2FJjjtUyQuMgZ/DuSN6leG32hQHGUlSM6VIZVOoRzDB5BWYZXlv712vw2chGM4LhxIwZT3S4UgKqKQcAkHdtyMnyqJ4naSrJpRRM5xIQuI1OtJEc4JOkFkjPM5OTQSVqpUxRnf5adkU757toZGTJ8wrAZ/lrRwL7K/voNysvdXS7bKZMpIo/uj1f3Gtt3dMhBKBXOZH8QcDC93GqtgeJyR05Bqj+weZpLq6Y7s4tlBzqC2xK5IJ21MS2PUUFypSlB5X/iskUXlQUGRWuVwoLEgBQSSdgANySfKsXNwsas7sFRASzE4AA6mvnk1xPxnvFiDw2CAhX1FGuXGNvpOIh7HO49g2cQ49PxMtBYJ/l1JSW4lDKj9CijYsvnjny26z/BeyqWsQSN2LqJcsQg1PKqjWQBtgIAAMbVwS8QvrKMmS2imhiDHMDCNlQb40EYb9qleFdrLebALGJzjwSYHPkAwJUn0BoO3s5ITbQ6kaMqoQo4IIKeE8+YyMg9Rg1JV5BFR3FOOR27ASiUBhkMsUsic8YLIpAPXB6b0HdPbq4KuoZWGCrAEH3BqGueCmJSbRpEOwEXegRY6kB0fTgdAAKlLK9SZA8bh1bqP9iOhqH4t2oW1kxdBYomPglDhvL60wGX3GR50Fdi4txOVmMdrHPFC2R8xmFmeNyMxtpHLGQ2nG+xqRtOOHiCdwYxE4lC3CFg+I4yrnGAD49k3Ax4vKvV925tg32V1bTa00xxI4MrS58K7Z8JyB6bmvfYKxIWS4cDVcHC4AGY1Zj3hwfvuzv7FR0oLaBQ0Bqo9tu0ZXTZWrBr278CKNzErDxTuOgVQTg+lBA8Ou5pLm8vIoXuIWnkgCRFVl0pFHFrjLMBjUhzuMA56VNWXbC1hBjeP5VkMa9y+FfW76Soxs5GQdSkghgc1Yuz/CUtbeKBPpiXTk82PNmPmScn8638QsUmRo5F1KwKnocHngjcH28qCs/ELiYijiGuLBkGuNpRHIw0kAKCfEuSM5xtv0rv4ZxiCG3hW4uoO9WKMOXmjDFggzzO9dXCuzltApVIlJfId3+0kkzsS8jZZ88tzXibsta6GVIIotYILJGgYBueDjY+tBTLvjsbkumqdZGdkUL9pO6kqgQfgxspGwXU3XIuHY7g7W1uFc5lleSaXByNcza2APUDIH5Vt4B2ZtrNQsEQXAA1HLvhRgDW2+AKmMUClKUHlOQ/KlE5D2qB7d8YNrYzyrq16dKaRqbU+wIHmM5/Kgq/H5H4refJROUtLVg1yVyHkYHaMEjZdiMjqDyxX0G2gWNURFCqgwqgYAA5DFV34d8BNraJrJMswDyFtzk/Sp9ht7knrVooPDyqCFJALZwCQCcc8Driq1xzshHIGaELGzA6oyB3Mn9a48J/mH5g1K8esWkjDR476A95ET+JfuE/hYZU/1eldllcLKiSLydQRnY+x9RQfP+GvHDMy3FqDLCoeNyo1po+ncH/TzycEAb59NnaTjUqslvalrm/lCklHIggy31OqnSAoycHcgb8xmW+JspjsjKmBLG8YjPXMjqmn2bOCOtdnYvsylnABpTvpPFM4AGWO+kY+6ucAeQFBC2PYad3Ml5dsZGAybVe4YkdS/M+2N8D2qR4V2BsoHMpRp5Osty5mfHoW2H5CrXUZ2ovO5s7qXl3UMz/msbEUHy43ffQ3Uw0g3tyLOzxpAQZCPJEVUFDpzvk+Ic6+v28AVFQfSqhR7AYr5rFw4EcKtFBQ26Rzuo8OHkORk+XhmbH8or6azgZz03/8Aug+f9obqe17qxtZGnuLgFYUKhEijHOSWRRlgo2GCM7Zz1muxfY2OyDuzd9cz7zTEAEnA8C9VQY5bmtHZBGuZ5+IP9EmYbUeUKMcye8jDOfILVvoMCs0pQKUpQKUpQKUpQeU5D2FUH4tAutnESwSabDaeu2NJOdgQzZ9qvych7VVPifwVrmwkEee9gImjwMnKZOAOpxmgtij9qGq9a9qUayhuQpZ5wqrEuA7SsP8ASAPLfOSeQGTUQ/ZviEx76S9EEpOQIVdkQbYQKX0sMZySpyfKguPEJmSNmSMysBsgKqW9AW2H51C9mbtdUkYfUspM8IIKsqu2JIm/mSTOfLWB0qPXjF/aEi8h+ZhAz8zaIdS4O/eW+osfdAfavJvYw8N3bSLJb3Eg1FTqCs3gYjH06hzXbxIPM0DtWxu7yzs0BaOJxdXDjOle5bMcZI21FhuD096ugqnfD+yJa+uXB13VzIFyMYjiwi7epDHPtVxoFVvt0dcCW+/+blijbAziMMHmY+QEatv61YzVDvYWvbrQWPdyBwQNtNvE6q6ZH3ppFIJzsi+dBv7JRmaZrk/fZpeeQquojgjHkRCusjoZRWztdcyXMy8Ot30d6NVzIu7pDkalUg+F2G2/RhUnwniKJqhZWEqSOpCxOFKg4WViF0hSmnfPpUV8PrTU13ePu91M6hv+zibSB7atX5YHSgt9rbrGioowqAKB6AAD/attKUClKUClKUClKUClKUHlOQ9v+Ky1FGw9qUFA7P2ENpxaW3G3eQ9/CCDhcuRJg5wW5DP4VAq/CqR2oCx8Z4XKc5mS4gByABsrjPU5yfLFXhaDJqhdteFfKCS9tlwHwLqEKWSUHYTBBylU6TkcwMHpi+1CdpJFkiuLYg/aW0zZ5DGCuMjcHJzmg89iLfu7G3GQ2pdZIOQTIS53z5tU7VX+Ghb/AA22DEEopXIOR4WIGD15VaKCM7TX5gtLmYDJhilcDzKoSB+uKgPh7ZaRKx3EYhtlPn3MYaRvzkkf9KkO3DA26Rn+PNbp05CQOf2Q1s7Ej/Jwvgjv9UxB55mdpP8A5UHR2s4l8tZ3M232UTkAnALYIUfmSB+daexPDzBY20bbMIwz758cnjfB8tTGoXtyPm7i14crbSMLi48xDC2QD/U4A/WroigDA5UHqlKUClKUClKUClKUClKUGBWM1kUoKX8URoitbgDJtLqB8+QZtDfs3KrZw6YvGjtszKMgcs9cfnUX224a1zY3ESDLshKA8iy+JQfzFaewvERNbIeqhf8A1DVtn1LD+2gsdVvjUhE8x28NlKdxt9R5/pVkqq8bbL8QbpDZaM+rCdz6ctNB5+FYP+F2uRg6W20hfvt90cqtdVv4bQlOGWikEER7hjk5yeZ86stBSPiVcFVgAOCoupeo/wBO1lC8v53SrLaFYLWPOMRRoNsbkKAAPc7VQu3n+YvkjUnEIjg23BknkEki58xFEuf/ABKnu2jjRbWCEh7xggI5qiDMknpgZIPnigz2ItjLJc374LXTaImxg9zESFI81ZiSD1XTVwFarS3WNFRQAsYCqB0CjAH7VtFApSlApSlApSlApSlApSlB5ArOKDrSgw9UTgULWvEprZdIR8zoCcaoZWZnA8zHLk4/DNjoKvtUf4lO8RsrmJSZIZ1GRp3jf60JYjYgdOuKC6yyBVLMQFUEknYADcknpVP4xcaeG3s7eE3SyMMgg6XVYox0I8IXbnuanuPsrW56rI0K+4eVB/sarPxKu9SpbALpDW8sxc6U7sz6QgI31MVOB6UFn7NWvdWlvH+CNAccvpFVzivaRpcpH3ka7ZMQWSeTWSEiiB2R2Cuxz9KhTtmrqor55xgC1u7nQumR43mtAxHctIUxcONtpQAPC22DtzNB29keBsJu8lQQiEZit9ZlkUy51zTyZOuVsAczgKK7+zlsZ7me9fTkF7aJQN0jjYhtRPN2cH0AAFRvA+MSQyu0ztMkwTU3dCOWIomdbquQ0WnHjHLG4qa7Cpi0BIAMktzJsc/XPIQc+eMUE7pOrOdscsdc881sFKUClKUClKUClKUClKUClKUGBSgoaDNU/wCJsa/LRyM2kQXED5xq5NjTtyJzjPTOelXCqb8VWPyDoq6nmeGOMcgHZxg/tQWOCzBgWORchQux3+ggqcj+kGqV2thMl8sJGPnJbVB591bCSeVk8t3C5PntvV9s2zGh/Eqn9QKqXGbZU4vZSEAd7HKoJz9Ue3tusmP7RQXNaq3xBgia3XUcTJIrW5AyRKu48ODqXGdQxuPXFWkVVPiA4SOKTJBikY7c9IicvgegAPMfTtvjIRNv2cnuk0SNHErErM8MjiZkypa2dcYRsAAnVsCdutXu0tUjRURQqoAqqOQA6b1Hdl7ARQLvlpsSyMWL6nZVBbJ6YAqYoFKUoFKUoFKVgmgzSlKBSlKBSlKDyDzpn/iskVjFBmqd25Oq64ZFv47hpCPDpIijzhs7nmOVXKqN2omH+McMVgo0iYqz5yxYY0R4zhgBk5xs1Bdo1wB6Dp/tVP7eyd3PwyXfKXBG3UPGwYHz2q518/8AildiP5VvFlJFPhGrnqHL9aC/iqF8SbZ5pLaFQW71ZtKLvrbKAo5zgR6C2c9M1fc1804pK016Y1fxS3UbwzDV9kkSKrRgcsFo5QCOZznIFB9IiQKAAAAABgchgcq2Vis0ClKUClKUCgpSgUpSgUpSgUpSgVg1k0oFUX4oW7ILS9QZ/wAPmEkgHMxH6h+qr0q9Vou7ZZEeNxlZFKsPMMMEHFB6gmDqrqcq4DA+YIyKofxL307nwtEMD0jnc79NsV3fDieRVurWQkmym7tM7DuyoKBeukepJrg+IcLFI9QwZbrC7427hkXONtxq5/iFBP8AavjyQW6ZlEZucKr/AIFIy8o/pUkj1xVMs7SbvbO4MaRQm6jOC7NIIyphhUrjC4JXIzkFsnnUje23zRQkBlHy1sowC2O7SeYrnYFgQuf5KkO1ah45gGDGFrSEbjPeGeORtgNjgofyNBdM71mvKqBnHXevVApSlApSlApSlApSlApTFKBSlKBWDWaUCsYrNKClXE5teKzNgFLq1WTA2Oq2fS7euEcHYdK3fEeIdzBL4PsriFyWBIwud9ue1eu2YXvrFjgnvjCwyM6LlGjO3PGrT+la+06mTg7Pgs0cKykAkE92oLAEciQDQQHB78pNbxykbzo/0Oc64WiU5A0g94hGT5CrQbJTciJDqAlN1OT0fGmJdh5gEDyTPUVS7yNWQxlGbVpuLY+IafmmiIYOD9SyiQgnkWH52ThXH7OyQxlbvUzFpXNteSl5MBWcvoOr6QAeWFGNqC71mqr/ANINn/3ke9ndgf8AtVYrC8SaNJYzqSRQyncZB9DuKDopSlApSlApSlApSlApSlApSlBjNZpSgUpUB2xvWSDu4iRNdssEWMZBf6pBn8CBn/toKvxRe/1XZBJe7tILbSMsYoLhWYj0du8JP4QDVv4QqPbmJt11TQsrbZw7Ar+n7VEceEdo3D9WI7W1LgnBKoREVjLYGw3bfzxXIO13BGudfzFt3wGrWSQuRsCHPg148vFig5eO9ihDERAjzxJoKQmVy0IQ6sRAnEi5JOljkdDyFS3Du0UkaEyhrmNBgywxsJkwN1ntj4gf5lBz5CrJZcQimGYpEkA6owbH6Vwcd4UjgzBmiliU6ZUbQ3Xwt0dfRgRQe+EdoLe5/wBKQE8yjBo5AOW8bgMBsemKi+yR7ie7sydkf5iEbn7K4JJH5SBxgelVfjELYjJmle6LK1ugjgaZSHBzrRdQjxnOo4IJzzqX7RsYpbe61bwl4pSMqBBMACT/AEvpb3yBzoL2KVXWSQrjvnXBfGH8THoQxZhjdfCfXzrVw29miYCWR5oyGw7aNQK+SRxAkk+dBZ6Vqt5g6qwzhgCMgqd/MHce1baBSlKBSlKBSlKBSlKBSsCs0GM1WbLNzfyyn/SsR3EfrK4DTOPULoQeXi9asc+dLY54OPfBx+9fLuFtfRQovyXEUIGXEMtmFaRjqeTxAtksSdz1oPqbLnnv71yT8KgcFXhhZW5ho0IPuCKov+IX52+X4qMddfD8fuKNxO+GR3HFzg8/+r9/2oJeX4b2OsyQpJaufvW0skHscIcbe1bk7HH+JfX0mNhmYIAM+Srhj6nfaoIcVvusHF9v5eHVtTit2OcfFxzOO5sGPPAXy398eeKCyW3ZaGJSItSFiC7se9kcjkWeTJPtXm87Od5G8ZmfEishGBjcc8cs53zVfXi12c5TiybZH2Fic746ZwfevLcVudOccXB5Y+XsSeZGry//AGg7uzViZ4R3ujvbd2hmBjGstHgag4IYFl0sG9atA4bFlD3aExnKsQCwOCMg887neq72HErPeSyJOiSvEFFwqJIxSJVdyE23I/ardQKUpQKUpQKUpQKUpQKUpQYArNKUCsYrNKBilKUGMVnFKUGMUxWaUGMVmlKBSlKBWMVm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8" name="Picture 8" descr="http://intranet.tdmu.edu.ua/data/kafedra/internal/sport_medic/classes_stud/uk/stomat/ptn/%D0%A4%D1%96%D0%B7%D0%B8%D1%87%D0%BD%D0%B0%20%D1%80%D0%B5%D0%B0%D0%B1%D1%96%D0%BB%D1%96%D1%82%D0%B0%D1%86%D1%96%D1%8F/3/1%20%D0%A1%D1%83%D1%87%D0%B0%D1%81%D0%BD%D1%96%20%D1%83%D1%8F%D0%B2%D0%BB%D0%B5%D0%BD%D0%BD%D1%8F%20%D0%BF%D1%80%D0%BE%20%D1%84%D1%96%D0%B7%D0%B8%D1%87%D0%BD%D1%83%20%D1%80%D0%B5%D0%B0%D0%B1%D1%96%D0%BB%D1%96%D1%82%D0%B0%D1%86%D1%96%D1%8E%20%D1%82%D0%B0%20%D1%81%D0%BF%D0%BE%D1%80%D1%82%D0%B8%D0%B2%D0%BD%D1%83%20%D0%BC%D0%B5%D0%B4%D0%B8%D1%86%D0%B8%D0%BD%D1%83..files/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3000396" cy="462797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3. Становий динамометр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medcollege.te.ua/sayt1/Lecturs/Osnovu_profilaktuchnoi_mrducunu_lection/Lection_4.files/image022.jpg"/>
          <p:cNvPicPr>
            <a:picLocks noChangeAspect="1" noChangeArrowheads="1"/>
          </p:cNvPicPr>
          <p:nvPr/>
        </p:nvPicPr>
        <p:blipFill>
          <a:blip r:embed="rId3" cstate="print"/>
          <a:srcRect l="49572" t="1580" b="5179"/>
          <a:stretch>
            <a:fillRect/>
          </a:stretch>
        </p:blipFill>
        <p:spPr bwMode="auto">
          <a:xfrm>
            <a:off x="5072066" y="1071546"/>
            <a:ext cx="188117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4294967295"/>
          </p:nvPr>
        </p:nvSpPr>
        <p:spPr>
          <a:xfrm>
            <a:off x="642910" y="1357298"/>
            <a:ext cx="7900987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i="1" dirty="0" err="1" smtClean="0">
                <a:latin typeface="Times New Roman" pitchFamily="18" charset="0"/>
                <a:cs typeface="Times New Roman" pitchFamily="18" charset="0"/>
              </a:rPr>
              <a:t>Ергографія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дозволяє отримати запис кутового або лінійного переміщення у часі при нескладних рухах типу згинання-розгинання.</a:t>
            </a:r>
          </a:p>
          <a:p>
            <a:pPr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Ергографія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4.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Ергограма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втомлення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яза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 — фаза оптимальної працездатності;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 — фаза розвитку втоми.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7" name="Picture 1" descr="H:\рисунки\02787758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76393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рисунки\2375883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350000" cy="3543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429000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5.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Эргограф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Моссо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пальцевий: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 — датчик руху; 2 — записуючий пристрій;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 —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салазки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; 4 — частини механізму для руху стрічки; 5 — вантаж; 6 — стрічка для запису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эргограми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73050"/>
            <a:ext cx="8143932" cy="622778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700" b="1" i="1" dirty="0" err="1" smtClean="0">
                <a:latin typeface="Times New Roman" pitchFamily="18" charset="0"/>
                <a:cs typeface="Times New Roman" pitchFamily="18" charset="0"/>
              </a:rPr>
              <a:t>Ергометрією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кількісних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вираз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ергометричних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показниках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5700" dirty="0" smtClean="0">
                <a:latin typeface="Times New Roman" pitchFamily="18" charset="0"/>
                <a:cs typeface="Times New Roman" pitchFamily="18" charset="0"/>
              </a:rPr>
              <a:t>Якими є:</a:t>
            </a:r>
            <a:endParaRPr lang="ru-RU" sz="5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виконуваного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рухового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завданн</a:t>
            </a:r>
            <a:r>
              <a:rPr lang="uk-UA" sz="5700" u="sng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7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спортсмена</a:t>
            </a:r>
            <a:r>
              <a:rPr lang="uk-UA" sz="5700" dirty="0" smtClean="0">
                <a:latin typeface="Times New Roman" pitchFamily="18" charset="0"/>
                <a:cs typeface="Times New Roman" pitchFamily="18" charset="0"/>
              </a:rPr>
              <a:t> (м/</a:t>
            </a:r>
            <a:r>
              <a:rPr lang="uk-UA" sz="5700" dirty="0" err="1" smtClean="0">
                <a:latin typeface="Times New Roman" pitchFamily="18" charset="0"/>
                <a:cs typeface="Times New Roman" pitchFamily="18" charset="0"/>
              </a:rPr>
              <a:t>сек</a:t>
            </a:r>
            <a:r>
              <a:rPr lang="uk-UA" sz="5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; б)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педалюванні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велоергометрі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вати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); в) сила (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, при статичному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вантажу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ньютони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Об’єм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виконаного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рухового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: а) пройден</a:t>
            </a:r>
            <a:r>
              <a:rPr lang="uk-UA" sz="5700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5700" dirty="0" smtClean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5700" dirty="0" smtClean="0"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; б)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робота (у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фізичному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змісті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обертанні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педалей велоэргометра;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джоулі</a:t>
            </a:r>
            <a:r>
              <a:rPr lang="uk-UA" sz="5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5700" u="sng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5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секунди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Циклографія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175736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Циклографічна методика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полягає в багаторазовому фотографуванні помічених рухливих ланок тіла, а також у наступному аналізі запису 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мікроінтервалах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часу.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User\Desktop\350px-Ходьба12.jpg"/>
          <p:cNvPicPr>
            <a:picLocks noChangeAspect="1" noChangeArrowheads="1"/>
          </p:cNvPicPr>
          <p:nvPr/>
        </p:nvPicPr>
        <p:blipFill>
          <a:blip r:embed="rId2" cstate="print"/>
          <a:srcRect t="13513" b="3716"/>
          <a:stretch>
            <a:fillRect/>
          </a:stretch>
        </p:blipFill>
        <p:spPr bwMode="auto">
          <a:xfrm>
            <a:off x="1714480" y="2714620"/>
            <a:ext cx="5715040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6143644"/>
            <a:ext cx="7429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Рис. 6. Приклад циклограми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7158" y="714356"/>
            <a:ext cx="8229600" cy="5572164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Іншими методами вивчення механічних параметрів рухів є використання датчиків, що перетворюють неелектричні величини у електричні. За їх допомогою може здійснюватись неперервна реєстрація змін суглобових кутів і сил у процесі природних рухових актів.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Електротензодинамографія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218599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2700" i="1" dirty="0" err="1" smtClean="0">
                <a:latin typeface="Times New Roman" pitchFamily="18" charset="0"/>
                <a:cs typeface="Times New Roman" pitchFamily="18" charset="0"/>
              </a:rPr>
              <a:t>електротензодинамографії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дозволяє реєструвати та вимірювати зусилля, що розвиває людина під час взаємодії з опорою та іншими об'єктами навколишнього середовища, котрі мають певну масу.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Тензодатчики в ави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782" y="3000372"/>
            <a:ext cx="4264746" cy="3183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Рис.7.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Електротензодатчик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000108"/>
            <a:ext cx="7715304" cy="47149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Елементарною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функціональною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одиницею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м'язу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локомоторні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(РО).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кінцевою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ланкою прямого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нервового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впроваджено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Ліддела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Шеррінгтона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м'язових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волокон,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іннервуються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терміналями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аксону.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515352" cy="271462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Рис. 8. Універсальний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електротензодинамометричний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вимірювальний комплекс.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Має динамометричний стіл з рухомою рамою, на поперечній штанзі якої закріплений із можливістю руху в різних площинах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електротензодинамометр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з’єднаний 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реєструючим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приладом, згідно з винаходом, комплекс додатково має опорну площадку, з’єднану 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електротензодинамометром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закріплену до столу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протиопору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 нейтралізуючу манжетку, закріплену, наприклад, на балканській рамі.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:\рисунки\bp3-300x1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677254" cy="338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Стабілографія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36433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Нині для оцінки умов рівноваги тіла, координаційних можливостей людини,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стерпності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до статичних навантажень досить широко застосовується 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uk-UA" sz="2700" i="1" dirty="0" err="1" smtClean="0">
                <a:latin typeface="Times New Roman" pitchFamily="18" charset="0"/>
                <a:cs typeface="Times New Roman" pitchFamily="18" charset="0"/>
              </a:rPr>
              <a:t>стабілографії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Під час дослідження людина стає на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стабілографічну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платформу і виконує контрольний тест.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9.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Стабілографічна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установка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:\рисунки\13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714776" cy="4693000"/>
          </a:xfrm>
          <a:prstGeom prst="rect">
            <a:avLst/>
          </a:prstGeom>
          <a:noFill/>
        </p:spPr>
      </p:pic>
      <p:sp>
        <p:nvSpPr>
          <p:cNvPr id="44034" name="AutoShape 2" descr="https://encrypted-tbn0.gstatic.com/images?q=tbn:ANd9GcSpkiOOuOV6My8-zYjJMa2_C0R6ONKKYWxvt_lyOCoF29qr_mW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s://encrypted-tbn0.gstatic.com/images?q=tbn:ANd9GcSpkiOOuOV6My8-zYjJMa2_C0R6ONKKYWxvt_lyOCoF29qr_mW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413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Міотонографія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57620" y="1071546"/>
            <a:ext cx="5111750" cy="429895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uk-UA" sz="2700" i="1" dirty="0" err="1" smtClean="0">
                <a:latin typeface="Times New Roman" pitchFamily="18" charset="0"/>
                <a:cs typeface="Times New Roman" pitchFamily="18" charset="0"/>
              </a:rPr>
              <a:t>Міотонографія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– це реєстрація та аналіз біомеханічних якостей скелетних м'язів людини.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Інформація про біомеханічний стан досліджуваних м'язів отримується у цифровій та графічній формах.</a:t>
            </a:r>
            <a:endParaRPr lang="ru-RU" dirty="0"/>
          </a:p>
        </p:txBody>
      </p:sp>
      <p:pic>
        <p:nvPicPr>
          <p:cNvPr id="4" name="Picture 2" descr="H:\рисунки\miotonometr-firmy-metrimp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2947997" cy="37688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72074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10.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Міотонометр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4500562" cy="185738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Рис.11. Вимірювання тонусу правого жувального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язу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міотонометром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:\рисунки\izmerenie-tonusa-pravoy-visochnoy-myshtsy-miotonometr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4470" cy="3000396"/>
          </a:xfrm>
          <a:prstGeom prst="rect">
            <a:avLst/>
          </a:prstGeom>
          <a:noFill/>
        </p:spPr>
      </p:pic>
      <p:pic>
        <p:nvPicPr>
          <p:cNvPr id="4" name="Picture 2" descr="H:\рисунки\izmerenie-tonusa-pravoy-zhevatelnoy-myshtsy-miotonome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572000" cy="3037562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43438" y="4143380"/>
            <a:ext cx="45005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12. Вимірювання тонусу правого вискового м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язу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міотонометром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Акселерометрія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uk-UA" sz="2700" i="1" dirty="0" err="1" smtClean="0">
                <a:latin typeface="Times New Roman" pitchFamily="18" charset="0"/>
                <a:cs typeface="Times New Roman" pitchFamily="18" charset="0"/>
              </a:rPr>
              <a:t>Акселерометрія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– це методика, котра дозволяє вимірювати прискорення тіла людини та окремих його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біоланок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при виконанні рухів.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Вимірювання прискорення відбувається у два етапи: 1) механічне вимірювання прискорення; </a:t>
            </a:r>
          </a:p>
          <a:p>
            <a:pPr algn="just"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	2) перетворення механічного переміщення датчика на електричний сигнал.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786190"/>
            <a:ext cx="9144000" cy="2786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13. Акселерометр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собою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гнучкий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бандаж, у 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розміщених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комірок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мікроакселерометри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до блоку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радіоканалу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стандартного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паралельного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ПТ-порту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комп’ютер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 де за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програмного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стан хребта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візуальному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рисунки\Slide_Vynah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3429024"/>
          </a:xfrm>
          <a:prstGeom prst="rect">
            <a:avLst/>
          </a:prstGeom>
          <a:noFill/>
        </p:spPr>
      </p:pic>
      <p:pic>
        <p:nvPicPr>
          <p:cNvPr id="38914" name="Picture 2" descr="http://intellect-ua.info/2013/94_INT_16_06/Vynah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862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Гоніометрія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Гоніометрія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- це метод реєстрації кутових переміщень у суглобах. Величини суглобових кутів є важливими просторовими характеристиками рухів із приводу: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визначення рухомості сполучень ланок тіла;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оцінки гнучкості;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вивчення раціональної спортивної техніки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857232"/>
            <a:ext cx="7943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		Для  вимірювання кутових переміщень ланок тіла людини, оцінки рівня розвитку гнучкості (амплітуди рухів) використовують такі методи, як:</a:t>
            </a:r>
          </a:p>
          <a:p>
            <a:pPr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рентгенографічний, </a:t>
            </a:r>
          </a:p>
          <a:p>
            <a:pPr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оптико-електричний, </a:t>
            </a:r>
          </a:p>
          <a:p>
            <a:pPr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механічний,</a:t>
            </a:r>
          </a:p>
          <a:p>
            <a:pPr>
              <a:buFont typeface="Wingdings" pitchFamily="2" charset="2"/>
              <a:buChar char="ü"/>
            </a:pP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механоелектричний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14. Гоніометр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786050" y="500042"/>
          <a:ext cx="39624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3961905" imgH="5003175" progId="">
                  <p:embed/>
                </p:oleObj>
              </mc:Choice>
              <mc:Fallback>
                <p:oleObj r:id="rId3" imgW="3961905" imgH="50031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500042"/>
                        <a:ext cx="3962400" cy="500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7150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 Будова рухової одиниці.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28132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35769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Рис. 15. Способи виміру гнучкості: А – гоніометричний; Б –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глобографічний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 – у лінійних мірах.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Електроміографія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Метод,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біоелектричної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периферичних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нервових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волокон. 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1) спонтанна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біоелектрична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спокої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м'язовому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напруженні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біоелектрична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зумовлена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електричною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стимуляцією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нерву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м'язу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частоти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14884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16.  Електрична активність окремої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рухової одиниці (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) і м'яза (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) у людини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071669" y="928670"/>
          <a:ext cx="5515063" cy="36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r:id="rId3" imgW="7306695" imgH="4734586" progId="">
                  <p:embed/>
                </p:oleObj>
              </mc:Choice>
              <mc:Fallback>
                <p:oleObj r:id="rId3" imgW="7306695" imgH="473458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69" y="928670"/>
                        <a:ext cx="5515063" cy="364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Стимуляційні методи у діагностиці нервово-м’язового апарату вирішують такі завдання: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8015286" cy="348298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досліджують пряму збудливість м’язів,</a:t>
            </a:r>
          </a:p>
          <a:p>
            <a:pPr lvl="0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досліджують нервово-м’язову передачу,</a:t>
            </a:r>
          </a:p>
          <a:p>
            <a:pPr lvl="0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досліджують стан мотонейронів і їх аксонів,</a:t>
            </a:r>
          </a:p>
          <a:p>
            <a:pPr lvl="0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досліджують стан чутливих волокон периферичних нервів.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17. Електроміограф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AutoShape 2" descr="https://encrypted-tbn3.gstatic.com/images?q=tbn:ANd9GcSXHP5SpobZhfRXN8jajqKHNxFwynYjlQW-TnRJstRsejUcg5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https://encrypted-tbn3.gstatic.com/images?q=tbn:ANd9GcSXHP5SpobZhfRXN8jajqKHNxFwynYjlQW-TnRJstRsejUcg56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3" name="Picture 5" descr="C:\Users\User\Downloads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74" cy="5214974"/>
          </a:xfrm>
          <a:prstGeom prst="rect">
            <a:avLst/>
          </a:prstGeom>
          <a:noFill/>
        </p:spPr>
      </p:pic>
      <p:pic>
        <p:nvPicPr>
          <p:cNvPr id="7" name="Picture 2" descr="C:\Users\User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65412"/>
            <a:ext cx="4357686" cy="2899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714348" y="1357298"/>
            <a:ext cx="801528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/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Накопичення знань про РО призвело до виявлення відмінностей між ними за певними структурно-функціональними ознаками. </a:t>
            </a:r>
          </a:p>
          <a:p>
            <a:pPr algn="just">
              <a:buNone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 будовою розрізняють малі й великі  РО;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 функцією – повільні (тонічні) й швидкі (фазні).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uk-UA" sz="3100" u="sng" dirty="0" smtClean="0"/>
              <a:t>Малі РО </a:t>
            </a:r>
            <a:r>
              <a:rPr lang="uk-UA" sz="3100" dirty="0" err="1" smtClean="0"/>
              <a:t>іннервуються</a:t>
            </a:r>
            <a:r>
              <a:rPr lang="uk-UA" sz="3100" dirty="0" smtClean="0"/>
              <a:t> тонким аксоном з кількома кінцевими гілочками, які охоплюють 10-12 волокон м’яза, утворюючи на кожному  з них лише одне </a:t>
            </a:r>
            <a:r>
              <a:rPr lang="uk-UA" sz="3100" dirty="0" err="1" smtClean="0"/>
              <a:t>нервово-м’зове</a:t>
            </a:r>
            <a:r>
              <a:rPr lang="uk-UA" sz="3100" dirty="0" smtClean="0"/>
              <a:t> сполучення.</a:t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u="sng" dirty="0" smtClean="0"/>
              <a:t>Великі РО </a:t>
            </a:r>
            <a:r>
              <a:rPr lang="uk-UA" sz="3100" dirty="0" err="1" smtClean="0"/>
              <a:t>іннервуються</a:t>
            </a:r>
            <a:r>
              <a:rPr lang="uk-UA" sz="3100" dirty="0" smtClean="0"/>
              <a:t> товстими аксонами, які утворюють велику кількість розгалужень, що закінчуються на тисячах м’язових волокон утворюючи на них численні </a:t>
            </a:r>
            <a:r>
              <a:rPr lang="uk-UA" sz="3100" dirty="0" smtClean="0"/>
              <a:t>нервово-м’</a:t>
            </a:r>
            <a:r>
              <a:rPr lang="en-US" sz="3100" dirty="0"/>
              <a:t> </a:t>
            </a:r>
            <a:r>
              <a:rPr lang="uk-UA" sz="3100" dirty="0" err="1" smtClean="0"/>
              <a:t>я</a:t>
            </a:r>
            <a:r>
              <a:rPr lang="uk-UA" sz="3100" dirty="0" err="1" smtClean="0"/>
              <a:t>зові</a:t>
            </a:r>
            <a:r>
              <a:rPr lang="uk-UA" sz="3100" dirty="0" smtClean="0"/>
              <a:t> </a:t>
            </a:r>
            <a:r>
              <a:rPr lang="uk-UA" sz="3100" dirty="0" smtClean="0"/>
              <a:t>сполучення.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Тонічні (повільні) РО. Мають добре розвинену капілярну сітку та підвищену кількість міоглобіну в крові. Входять до складу червоних м’язів.</a:t>
            </a:r>
          </a:p>
          <a:p>
            <a:r>
              <a:rPr lang="uk-UA" dirty="0" smtClean="0"/>
              <a:t>Фазні (швидкі) РО. Товстіші, мають більшу кількість </a:t>
            </a:r>
            <a:r>
              <a:rPr lang="uk-UA" dirty="0" err="1" smtClean="0"/>
              <a:t>міофібрил</a:t>
            </a:r>
            <a:r>
              <a:rPr lang="uk-UA" dirty="0" smtClean="0"/>
              <a:t> і тому розвивають більшу силу. Переважають у </a:t>
            </a:r>
            <a:r>
              <a:rPr lang="uk-UA" smtClean="0"/>
              <a:t>білих </a:t>
            </a:r>
            <a:r>
              <a:rPr lang="uk-UA" smtClean="0"/>
              <a:t>м’язах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РО перехідного типу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Порівняльна характеристика повільних і швидких РО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928670"/>
          <a:ext cx="8286807" cy="5500722"/>
        </p:xfrm>
        <a:graphic>
          <a:graphicData uri="http://schemas.openxmlformats.org/drawingml/2006/table">
            <a:tbl>
              <a:tblPr/>
              <a:tblGrid>
                <a:gridCol w="4142971"/>
                <a:gridCol w="4143836"/>
              </a:tblGrid>
              <a:tr h="47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Повільні (тонічні) РО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</a:rPr>
                        <a:t>Швидкі (фазні) РО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/>
                          <a:ea typeface="Times New Roman"/>
                        </a:rPr>
                        <a:t>За кількістю м’язових волокон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Включають декілька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сотен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і навіть тисяч м’язових волокон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</a:rPr>
                        <a:t>Включають декілька м’язових волокон.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/>
                        </a:rPr>
                        <a:t>За будовою м'язових волокон</a:t>
                      </a:r>
                      <a:endParaRPr lang="ru-RU" sz="20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Містять багато мітохондрій.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Саркоплазматичний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ретикулум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розвинений погано. Є червоні внаслідок наявності міоглобіну і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цитохромових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пігментів. Уміст глікогену невеликий. Тісний контакт із кровоносними капілярами для прискорення обміну речовин.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Містять мало мітохондрій.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Саркоплазматичний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ретикулум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розвинений добре. Є білими – міоглобіну і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цитохромових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пігментів мало або немає. Багато </a:t>
                      </a:r>
                      <a:r>
                        <a:rPr lang="uk-UA" sz="2000" dirty="0" err="1">
                          <a:latin typeface="Times New Roman"/>
                          <a:ea typeface="Times New Roman"/>
                        </a:rPr>
                        <a:t>глікогенових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 гранул.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/>
                        </a:rPr>
                        <a:t>За розміщенням у товщі м'язу</a:t>
                      </a:r>
                      <a:endParaRPr lang="ru-RU" sz="20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0" cap="none" dirty="0" smtClean="0">
                          <a:latin typeface="Times New Roman"/>
                        </a:rPr>
                        <a:t>У глибоких шарах м'язів кінцівок.</a:t>
                      </a:r>
                      <a:endParaRPr lang="ru-RU" sz="2000" b="1" cap="none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Ближче до поверхні м'язів.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572559" cy="6367508"/>
        </p:xfrm>
        <a:graphic>
          <a:graphicData uri="http://schemas.openxmlformats.org/drawingml/2006/table">
            <a:tbl>
              <a:tblPr/>
              <a:tblGrid>
                <a:gridCol w="4285832"/>
                <a:gridCol w="4286727"/>
              </a:tblGrid>
              <a:tr h="500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/>
                        </a:rPr>
                        <a:t>За характером  іннервації</a:t>
                      </a:r>
                      <a:endParaRPr lang="ru-RU" sz="2000" b="1" dirty="0">
                        <a:latin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Повільні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мотонейрони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 малі за величиною, характеризуються високою збудливістю, низьким порогом збудження і включення у імпульсну активність</a:t>
                      </a:r>
                      <a:r>
                        <a:rPr lang="uk-UA" sz="1900" dirty="0" smtClean="0">
                          <a:latin typeface="Times New Roman"/>
                          <a:ea typeface="Times New Roman"/>
                        </a:rPr>
                        <a:t>, відносно 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низькою частотою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імпульсації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, вузьким частотним діапазоном між мінімальною і максимальною частотою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імпульсації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, порівняно невисокою швидкістю проведення імпульсу по аксону (2-8 м/с), меншим діаметром аксону (5 мкм), високою витривалістю й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невтомлюваністю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. Здатні до тривалого (протягом десятків хвилин) підтримання стабільної низькочастотної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імпульсації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 без зниження частоти. На одному м'язовому волокні розміщуються декілька кінцевих пластинок (множинний тип іннервації). 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Швидкі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мотонейрони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 – крупніші нервові клітини з товстішим аксоном (10-20 мкм у діаметрі). Характеризуються </a:t>
                      </a:r>
                      <a:r>
                        <a:rPr lang="uk-UA" sz="1900" dirty="0" smtClean="0">
                          <a:latin typeface="Times New Roman"/>
                          <a:ea typeface="Times New Roman"/>
                        </a:rPr>
                        <a:t>нищою 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збудливістю, високим порогом включення у імпульсну </a:t>
                      </a:r>
                      <a:r>
                        <a:rPr lang="uk-UA" sz="1900" dirty="0" smtClean="0">
                          <a:latin typeface="Times New Roman"/>
                          <a:ea typeface="Times New Roman"/>
                        </a:rPr>
                        <a:t>активність, 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відносно високою частотою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імпульсації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, широким діапазоном між мінімальною й максимальною частотою, порівняно високою швидкістю проведення імпульсів по аксону (8-40 м/с). Є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втомлюваними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 і маловитривалими. Не можуть стійко підтримувати високочастотну </a:t>
                      </a:r>
                      <a:r>
                        <a:rPr lang="uk-UA" sz="1900" dirty="0" err="1">
                          <a:latin typeface="Times New Roman"/>
                          <a:ea typeface="Times New Roman"/>
                        </a:rPr>
                        <a:t>імпульсацію</a:t>
                      </a:r>
                      <a:r>
                        <a:rPr lang="uk-UA" sz="1900" dirty="0">
                          <a:latin typeface="Times New Roman"/>
                          <a:ea typeface="Times New Roman"/>
                        </a:rPr>
                        <a:t>: за високочастотним розрядом слідує швидке падіння частоти. На одному м'язовому волокні одна, рідше дві кінцеві пластинки (поодинокий тип іннервації). </a:t>
                      </a: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72560" cy="6286545"/>
        </p:xfrm>
        <a:graphic>
          <a:graphicData uri="http://schemas.openxmlformats.org/drawingml/2006/table">
            <a:tbl>
              <a:tblPr/>
              <a:tblGrid>
                <a:gridCol w="4285832"/>
                <a:gridCol w="4286728"/>
              </a:tblGrid>
              <a:tr h="4714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збудливістю мембрани м'язового волокна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Мембрана характеризується помірною й низькою електричною збудливістю. Кожний електричний імпульс призводить до вивільнення лише невеликої кількості АХ.  У відповідь на подразнення в межах кінцевої пластинки виникає локальна деполяризація. Міра деполяризації мембрани залежить від частоти стимулів. ПД не генерується у зв’язку з відсутністю </a:t>
                      </a:r>
                      <a:r>
                        <a:rPr lang="uk-UA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потенціалзалежних</a:t>
                      </a: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натрієвих каналів на мембрані волокна. Локальний потенціал здатний до </a:t>
                      </a:r>
                      <a:r>
                        <a:rPr lang="uk-UA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електротонічного</a:t>
                      </a: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поширення вздовж волокна.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Мембрана відзначається високою електричною збудливістю. У відповідь на подразнення генерується ПД, що поширюється по волокну. ПД розвивається за принципом “все або нічого”.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типом відповіді м'язового волокна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Повільне градуальне скорочення і повільне розслаблення.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Сильне,  швидке скорочення і швидке </a:t>
                      </a:r>
                      <a:r>
                        <a:rPr lang="uk-UA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втомлення</a:t>
                      </a: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1067</Words>
  <Application>Microsoft Office PowerPoint</Application>
  <PresentationFormat>Экран 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Лекція 2</vt:lpstr>
      <vt:lpstr>Презентация PowerPoint</vt:lpstr>
      <vt:lpstr>Презентация PowerPoint</vt:lpstr>
      <vt:lpstr>Презентация PowerPoint</vt:lpstr>
      <vt:lpstr>Малі РО іннервуються тонким аксоном з кількома кінцевими гілочками, які охоплюють 10-12 волокон м’яза, утворюючи на кожному  з них лише одне нервово-м’зове сполучення.   Великі РО іннервуються товстими аксонами, які утворюють велику кількість розгалужень, що закінчуються на тисячах м’язових волокон утворюючи на них численні нервово-м’ язові сполучення. </vt:lpstr>
      <vt:lpstr>Презентация PowerPoint</vt:lpstr>
      <vt:lpstr>Порівняльна характеристика повільних і швидких РО  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Динамометрія</vt:lpstr>
      <vt:lpstr>Рис. 3. Становий динамометр</vt:lpstr>
      <vt:lpstr>Ергографія</vt:lpstr>
      <vt:lpstr>Презентация PowerPoint</vt:lpstr>
      <vt:lpstr>Презентация PowerPoint</vt:lpstr>
      <vt:lpstr>Циклографія</vt:lpstr>
      <vt:lpstr>Презентация PowerPoint</vt:lpstr>
      <vt:lpstr>Електротензодинамографія</vt:lpstr>
      <vt:lpstr>Рис. 8. Універсальний електротензодинамометричний вимірювальний комплекс.  Має динамометричний стіл з рухомою рамою, на поперечній штанзі якої закріплений із можливістю руху в різних площинах електротензодинамометр, з’єднаний з реєструючим приладом, згідно з винаходом, комплекс додатково має опорну площадку, з’єднану з електротензодинамометром, закріплену до столу протиопору та нейтралізуючу манжетку, закріплену, наприклад, на балканській рамі.</vt:lpstr>
      <vt:lpstr>Стабілографія</vt:lpstr>
      <vt:lpstr>Рис. 9. Стабілографічна установка</vt:lpstr>
      <vt:lpstr>Міотонографія</vt:lpstr>
      <vt:lpstr>Рис.11. Вимірювання тонусу правого жувального м’язу міотонометром.</vt:lpstr>
      <vt:lpstr>Акселерометрія</vt:lpstr>
      <vt:lpstr>Рис. 13. Акселерометр  Являє собою гнучкий бандаж, у  якому у вигляді послідовно розміщених комірок знаходяться мікроакселерометри. Дані від кожного з них передаються до блоку первинної обробки і далі по радіоканалу, або за допомогою стандартного паралельного ПТ-порту на комп’ютер, де за допомогою спеціального програмного забезпечення ми бачимо стан хребта людини у візуальному режимі.</vt:lpstr>
      <vt:lpstr>Гоніометрія</vt:lpstr>
      <vt:lpstr>Презентация PowerPoint</vt:lpstr>
      <vt:lpstr>Рис. 14. Гоніометр</vt:lpstr>
      <vt:lpstr>Рис. 15. Способи виміру гнучкості: А – гоніометричний; Б – глобографічний;  В – у лінійних мірах. </vt:lpstr>
      <vt:lpstr>Електроміографія</vt:lpstr>
      <vt:lpstr>Рис. 16.  Електрична активність окремої  рухової одиниці (а) і м'яза (б) у людини</vt:lpstr>
      <vt:lpstr>Стимуляційні методи у діагностиці нервово-м’язового апарату вирішують такі завдання:  </vt:lpstr>
      <vt:lpstr>Рис. 17. Електроміограф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User</dc:creator>
  <cp:lastModifiedBy>USR</cp:lastModifiedBy>
  <cp:revision>65</cp:revision>
  <dcterms:created xsi:type="dcterms:W3CDTF">2013-09-06T08:29:42Z</dcterms:created>
  <dcterms:modified xsi:type="dcterms:W3CDTF">2015-09-15T07:51:24Z</dcterms:modified>
</cp:coreProperties>
</file>