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3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9" r:id="rId21"/>
    <p:sldId id="280" r:id="rId22"/>
    <p:sldId id="281" r:id="rId23"/>
    <p:sldId id="282" r:id="rId24"/>
    <p:sldId id="272" r:id="rId25"/>
    <p:sldId id="275" r:id="rId26"/>
    <p:sldId id="286" r:id="rId27"/>
    <p:sldId id="276" r:id="rId28"/>
    <p:sldId id="285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Лекція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3000396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Рухові системи. Еволюція локомоторної активності.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625" y="0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Локомоція 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червів</a:t>
            </a:r>
            <a:endParaRPr kumimoji="0" lang="uk-UA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 txBox="1">
            <a:spLocks/>
          </p:cNvSpPr>
          <p:nvPr/>
        </p:nvSpPr>
        <p:spPr>
          <a:xfrm>
            <a:off x="642910" y="1143000"/>
            <a:ext cx="7929618" cy="52689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Пов’язана з координованою роботою зовнішнього кільцевого та внутрішнього поздовжнього м’язових шарів.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Більша частина мускулатури гладка, проте серцевий м’яз і невелика частина мускулатури тіла мають поперечну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посмугованість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М’язова діяльність контролюється сіткою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внутрі-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міжсегментарних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нейронів.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 4. Загальний вигляд дощового черв’яка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Оксана\Рабочий стол\малюнки до презинтації\дощ. червя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75" y="428625"/>
            <a:ext cx="7000875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Локомоція членистоногих</a:t>
            </a: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785786" y="1428750"/>
            <a:ext cx="7929618" cy="46974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Розвивається типова поперечно посмугована мускулатура, яка кріпиться до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екзоскелету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Наявні спеціалізовані кінцівки.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Згинання та розгинання ніг забезпечується м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язами-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антагоністами згиначами й розгиначами.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Рухи крил забезпечуються прямими й непрямими літальними м’язами.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 5. Загальний вигляд членистоногих: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1 - рак; 2 - метелик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4572008"/>
          </a:xfrm>
          <a:prstGeom prst="rect">
            <a:avLst/>
          </a:prstGeom>
          <a:noFill/>
        </p:spPr>
      </p:pic>
      <p:sp>
        <p:nvSpPr>
          <p:cNvPr id="3076" name="AutoShape 4" descr="https://encrypted-tbn2.gstatic.com/images?q=tbn:ANd9GcRvg1rtoqJYQFaF-syAXAJLh3TqD793QUGhMN1bB-M845LN_9BC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User\Downloads\images (2).jpg"/>
          <p:cNvPicPr>
            <a:picLocks noChangeAspect="1" noChangeArrowheads="1"/>
          </p:cNvPicPr>
          <p:nvPr/>
        </p:nvPicPr>
        <p:blipFill>
          <a:blip r:embed="rId3"/>
          <a:srcRect l="13270" r="10512"/>
          <a:stretch>
            <a:fillRect/>
          </a:stretch>
        </p:blipFill>
        <p:spPr bwMode="auto">
          <a:xfrm>
            <a:off x="4491754" y="0"/>
            <a:ext cx="4652246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428625"/>
            <a:ext cx="822960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Локомоція риб</a:t>
            </a: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714348" y="1428750"/>
            <a:ext cx="7786742" cy="46434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Просування риб вперед відбувається завдяки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міотомам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сегментарним блокам м’язів-антагоністів.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Міотоми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 обидва боки хребта скорочуються й розслаблюються почергово.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Скорочення починаються від голови риби і поширюються до хвоста. Завдяки цьому створюються хвилеподібні вигини.</a:t>
            </a: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 6. Будова 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системи риб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User\Downloads\400px-Perch_muscul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88281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Локомоція жаби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8581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Парні кінцівки жаби пристосовані до піднімання тіла над землею й пересування тварини по суші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 повільному пересуванні у жаби одночасно висуваються вперед кінцівки, розміщені по діагоналі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Стрибок здійснюється швидким скороченням потужних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язів-розгиначів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задніх кінцівок.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 7. Загальний вигляд жаби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Users\User\Downloads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335402" cy="46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63" y="142875"/>
            <a:ext cx="82296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Локомоція птахів</a:t>
            </a: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714348" y="1000125"/>
            <a:ext cx="8072494" cy="571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Пов’язана з появою структурних пристосувань: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пір’яний покрив;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розвинений плечовий пояс з кілем;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потужна грудна мускулатура;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обтічна форма тіла;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чітка й скоординована робота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м’язів;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пневматичний скелет;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інтенсивний обмін речовин;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гострий зір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357687" cy="578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5786454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 8. Загальний вигляд птаха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Амебоїдна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локомоція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500174"/>
            <a:ext cx="7929618" cy="49292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Здійснюється шляхом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вип’ячування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протоплазми і утворення псевдоніжок або псевдоподій, у які поступово переміщується вміст клітини.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uk-UA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основі лежить механізм локального зменшення поверхневого натягу на обмеженій ділянці поверхні клітини й переміщення протоплазми у бік найменшого тиску.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Клітина переміщується вперед за рахунок скорочення протоплазми, внаслідок взаємодії скоротливих білків – актину і міозину.</a:t>
            </a:r>
          </a:p>
          <a:p>
            <a:pPr algn="just">
              <a:buFont typeface="Wingdings" pitchFamily="2" charset="2"/>
              <a:buChar char="ü"/>
            </a:pPr>
            <a:endParaRPr lang="uk-UA" dirty="0" smtClean="0"/>
          </a:p>
          <a:p>
            <a:pPr algn="just">
              <a:buFont typeface="Wingdings" pitchFamily="2" charset="2"/>
              <a:buChar char="ü"/>
            </a:pPr>
            <a:endParaRPr lang="uk-UA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78147" cy="44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21093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1. Розподіл сил, що діють на крило птаха під час польоту.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74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Milvus migrans front(ThKraf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6"/>
          <a:stretch/>
        </p:blipFill>
        <p:spPr bwMode="auto">
          <a:xfrm>
            <a:off x="971600" y="332656"/>
            <a:ext cx="7620000" cy="43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492091" y="5277748"/>
            <a:ext cx="657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Плануючий політ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02526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5602/daria-vid.4/0_3e69c_3490e6b1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715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2426" y="5572860"/>
            <a:ext cx="607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Машучий</a:t>
            </a:r>
            <a:r>
              <a:rPr lang="uk-UA" sz="2400" b="1" dirty="0" smtClean="0"/>
              <a:t> політ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282314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0.gstatic.com/images?q=tbn:ANd9GcQw0ak98kJPhGdwRWi2icXFCu6t7HSUcGxjyTnn1ESxIA6D16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276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motto.net.ua/large/201306/53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84973"/>
            <a:ext cx="4416183" cy="27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s://encrypted-tbn0.gstatic.com/images?q=tbn:ANd9GcRE2GFZ9Uh-rrv-rqlI7MZPlYLHqTaLKfGcFQ5JhLkuQ5rzl5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507"/>
            <a:ext cx="3324711" cy="25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357301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/>
              <a:t>Зависаючий</a:t>
            </a:r>
            <a:r>
              <a:rPr lang="uk-UA" sz="2400" b="1" dirty="0" smtClean="0"/>
              <a:t> політ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19089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0063" y="571500"/>
            <a:ext cx="82296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Локомоція ссавців</a:t>
            </a: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857224" y="1643063"/>
            <a:ext cx="7429552" cy="29289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Здійснюється за допомогою кінцівок і може набувати форму </a:t>
            </a:r>
            <a:r>
              <a:rPr kumimoji="0" lang="uk-UA" sz="27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ходіння, бігу або стрибків.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Переміщення здійснюється завдяки скороченню м’язів-антагоністів – згиначів і розгиначів.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encrypted-tbn2.gstatic.com/images?q=tbn:ANd9GcSHlwf5guttXAXyOZU3WJj_81K_dJnPGFXN5Fimb44HcTOxSiB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encrypted-tbn2.gstatic.com/images?q=tbn:ANd9GcSHlwf5guttXAXyOZU3WJj_81K_dJnPGFXN5Fimb44HcTOxSiB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3" name="Picture 5" descr="C:\Users\User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623718" cy="421236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 9. Загальний вигляд собаки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ridelands.ru/pictures/real/cheetahs/Cheetah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5"/>
            <a:ext cx="4248471" cy="28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pridelands.ru/pictures/real/cheetahs/Cheetah_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3" y="3356303"/>
            <a:ext cx="4305668" cy="28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s://encrypted-tbn0.gstatic.com/images?q=tbn:ANd9GcR2keHWZO1kF1z9j7xrffoCxdOvXxT_7743Lqq8pfDLKIC9G4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93" y="404665"/>
            <a:ext cx="3839977" cy="28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https://encrypted-tbn0.gstatic.com/images?q=tbn:ANd9GcRrLRJudKoPGCbog7yDxLB91jLekMMSgO-qL97qQum7M2l0dqz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75" y="3393507"/>
            <a:ext cx="3880795" cy="27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741" y="6244618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Хода та бік гепарда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788673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Локомоція людини</a:t>
            </a: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714348" y="1428750"/>
            <a:ext cx="7929618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Рухи зумовлюються кутовими переміщеннями сегментів тіла внаслідок м’язового скорочення.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Види локомоції: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ходіння (фази опору і перенесення);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біг;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стрибки.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znaimo.com.ua/images/rubase_3_1317704800_19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0955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1439"/>
            <a:ext cx="4464496" cy="327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 descr="&amp;Bcy;&amp;iukcy;&amp;gcy; &amp;ncy;&amp;acy; 5000 &amp;mcy;&amp;iecy;&amp;tcy;&amp;rcy;&amp;iukcy;&amp;vcy;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60" y="620688"/>
            <a:ext cx="25130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&amp;Ocy;&amp;lcy;&amp;softcy;&amp;gcy;&amp;acy; &amp;Scy;&amp;acy;&amp;lcy;&amp;acy;&amp;dcy;&amp;ucy;&amp;khcy;&amp;acy;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29703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&amp;Ucy;&amp;chcy;&amp;acy;&amp;scy;&amp;ncy;&amp;icy;&amp;tscy;&amp;yacy; &amp;vcy;&amp;iukcy;&amp;dcy;&amp;kcy;&amp;rcy;&amp;icy;&amp;tcy;&amp;ocy;&amp;yicy; &amp;pcy;&amp;iecy;&amp;rcy;&amp;shcy;&amp;ocy;&amp;scy;&amp;tcy;&amp;iukcy; &amp;zcy; &amp;lcy;&amp;iecy;&amp;gcy;&amp;kcy;&amp;ocy;&amp;yicy; &amp;acy;&amp;tcy;&amp;lcy;&amp;iecy;&amp;tcy;&amp;icy;&amp;k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29703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7655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Види локомоції людини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86341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0100" y="5357826"/>
            <a:ext cx="7000924" cy="652454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Рис.1. Загальний вигляд амеби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5143535" cy="470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8625" y="142875"/>
            <a:ext cx="82296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Джгутикова (війчаста) локомоція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2910" y="1000108"/>
            <a:ext cx="8143932" cy="47863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війок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джгутиків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Джгутиковий (війчастий) рух в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ідбувається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скоротливого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 пар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переферичних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пари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центральних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трубчастих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фібрил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пара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фібрил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тубуліну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Ковзання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фібрили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АТФ.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uk-UA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Пересування організму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реалізуєть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шляхом відштовхування від середовища, в якому вони знаходиться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496"/>
            <a:ext cx="8229600" cy="171450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Різні види інфузорій: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1- туфелька; 2-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сумрач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; 3-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стілоніхія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“ходить”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переміщуючись по субстрату)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357422" y="285728"/>
          <a:ext cx="4165609" cy="456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тография Photo Editor" r:id="rId3" imgW="2343477" imgH="3809524" progId="MSPhotoEd.3">
                  <p:embed/>
                </p:oleObj>
              </mc:Choice>
              <mc:Fallback>
                <p:oleObj name="Фотография Photo Editor" r:id="rId3" imgW="2343477" imgH="380952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285728"/>
                        <a:ext cx="4165609" cy="4564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Еволюційні пристосування багатоклітинних організмів до локомоції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Здатність до м‘язової роботи та розвитку значної м‘язової сили.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Поява опорного апарату – «гідростатичного» скелету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червів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молюсків та жорстких опорних структур 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членістоногих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хребетних.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Здатність до виконання спеціалізованих функцій – ходіння, хапання, стрибки, бік, плавання, тощо.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Сегментація тіла та ускладнення координуючої функції нервової системи.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Поява кінцівок, пристосованих до локомоції.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5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напрямки еволюції 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dirty="0" smtClean="0"/>
              <a:t>язової функції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7016824" cy="3577952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Ускладнення та диференціація м‘язової тканини.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Зростання точності і швидкості рухів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9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7188" y="357188"/>
            <a:ext cx="8229600" cy="928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Локомоція кишковопорожнинних</a:t>
            </a: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642911" y="1428736"/>
            <a:ext cx="8072494" cy="4857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Забезпечується гладкою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непосмугованою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мускулатурою.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Окремі м'язові клітини ще не відособлені і р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ух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здійснюється скоротливими м’язовими відростками епітеліальних клітин.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медуз епітеліальні клітини набувають поперечної </a:t>
            </a:r>
            <a:r>
              <a:rPr kumimoji="0" lang="uk-UA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посмугованості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Рис.3. Загальний вигляд гідри (1) та медузи (2).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Оксана\Рабочий стол\малюнки до презинтації\hy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Оксана\Рабочий стол\малюнки до презинтації\медуза.jpg"/>
          <p:cNvPicPr>
            <a:picLocks noChangeAspect="1" noChangeArrowheads="1"/>
          </p:cNvPicPr>
          <p:nvPr/>
        </p:nvPicPr>
        <p:blipFill>
          <a:blip r:embed="rId3"/>
          <a:srcRect l="15965" r="11835"/>
          <a:stretch>
            <a:fillRect/>
          </a:stretch>
        </p:blipFill>
        <p:spPr bwMode="auto">
          <a:xfrm>
            <a:off x="4572000" y="0"/>
            <a:ext cx="4572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581</Words>
  <Application>Microsoft Office PowerPoint</Application>
  <PresentationFormat>Экран (4:3)</PresentationFormat>
  <Paragraphs>101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Фотография Photo Editor</vt:lpstr>
      <vt:lpstr>Лекція 1</vt:lpstr>
      <vt:lpstr>Амебоїдна локомоція</vt:lpstr>
      <vt:lpstr>Рис.1. Загальний вигляд амеби</vt:lpstr>
      <vt:lpstr>Презентация PowerPoint</vt:lpstr>
      <vt:lpstr>Рис. 2. Різні види інфузорій: 1- туфелька; 2- сумрач; 3- стілоніхія ( “ходить”, переміщуючись по субстрату)</vt:lpstr>
      <vt:lpstr>Еволюційні пристосування багатоклітинних організмів до локомоції</vt:lpstr>
      <vt:lpstr>Основні напрямки еволюції м'язової функції </vt:lpstr>
      <vt:lpstr>Презентация PowerPoint</vt:lpstr>
      <vt:lpstr>Рис.3. Загальний вигляд гідри (1) та медузи (2). </vt:lpstr>
      <vt:lpstr>Презентация PowerPoint</vt:lpstr>
      <vt:lpstr>Рис. 4. Загальний вигляд дощового черв’яка</vt:lpstr>
      <vt:lpstr>Презентация PowerPoint</vt:lpstr>
      <vt:lpstr>Рис. 5. Загальний вигляд членистоногих:  1 - рак; 2 - метелик</vt:lpstr>
      <vt:lpstr>Презентация PowerPoint</vt:lpstr>
      <vt:lpstr>Рис. 6. Будова м’язової системи риб</vt:lpstr>
      <vt:lpstr>Локомоція жаби</vt:lpstr>
      <vt:lpstr>Рис. 7. Загальний вигляд жаби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Рис. 9. Загальний вигляд собаки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User</dc:creator>
  <cp:lastModifiedBy>User</cp:lastModifiedBy>
  <cp:revision>39</cp:revision>
  <dcterms:created xsi:type="dcterms:W3CDTF">2013-09-05T09:36:37Z</dcterms:created>
  <dcterms:modified xsi:type="dcterms:W3CDTF">2013-09-06T08:45:44Z</dcterms:modified>
</cp:coreProperties>
</file>